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x="18288000" cy="10287000"/>
  <p:notesSz cx="6858000" cy="9144000"/>
  <p:embeddedFontLst>
    <p:embeddedFont>
      <p:font typeface="Alata" pitchFamily="2" charset="77"/>
      <p:regular r:id="rId38"/>
    </p:embeddedFont>
    <p:embeddedFont>
      <p:font typeface="Arimo" panose="020B0604020202020204" pitchFamily="34" charset="0"/>
      <p:regular r:id="rId39"/>
    </p:embeddedFont>
    <p:embeddedFont>
      <p:font typeface="Be Vietnam" pitchFamily="2" charset="77"/>
      <p:regular r:id="rId40"/>
    </p:embeddedFont>
    <p:embeddedFont>
      <p:font typeface="Calibri" panose="020F0502020204030204" pitchFamily="34" charset="0"/>
      <p:regular r:id="rId41"/>
      <p:bold r:id="rId42"/>
      <p:italic r:id="rId43"/>
      <p:boldItalic r:id="rId44"/>
    </p:embeddedFont>
    <p:embeddedFont>
      <p:font typeface="Source Sans Pro" panose="020B050303040302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05" autoAdjust="0"/>
    <p:restoredTop sz="92031" autoAdjust="0"/>
  </p:normalViewPr>
  <p:slideViewPr>
    <p:cSldViewPr>
      <p:cViewPr varScale="1">
        <p:scale>
          <a:sx n="67" d="100"/>
          <a:sy n="67" d="100"/>
        </p:scale>
        <p:origin x="5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tu.be/cefYwSTRb0Q"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This section focusses in Courage and Curiosity. </a:t>
            </a:r>
          </a:p>
          <a:p>
            <a:pPr lvl="0"/>
            <a:endParaRPr lang="en-US" dirty="0"/>
          </a:p>
          <a:p>
            <a:pPr lvl="0"/>
            <a:r>
              <a:rPr lang="en-US" dirty="0"/>
              <a:t>Who am I in relation to conversations?   Its often a really courageous act to ask these questions.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Take them through  the relaxation grounding.  (See grounding handout)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3"/>
              </a:rPr>
              <a:t>https://youtu.be</a:t>
            </a:r>
            <a:r>
              <a:rPr lang="en-GB" sz="1200" u="sng" kern="1200">
                <a:solidFill>
                  <a:schemeClr val="tx1"/>
                </a:solidFill>
                <a:effectLst/>
                <a:latin typeface="+mn-lt"/>
                <a:ea typeface="+mn-ea"/>
                <a:cs typeface="+mn-cs"/>
                <a:hlinkClick r:id="rId3"/>
              </a:rPr>
              <a:t>/cefYwSTRb0Q</a:t>
            </a:r>
            <a:endParaRPr lang="en-GB" sz="1200" kern="120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4141131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A list of what was said in the film.  Statements and questions are from all the different kinds of people in the study. </a:t>
            </a:r>
          </a:p>
          <a:p>
            <a:pPr lvl="0"/>
            <a:endParaRPr lang="en-US"/>
          </a:p>
          <a:p>
            <a:pPr lvl="0"/>
            <a:r>
              <a:rPr lang="en-US"/>
              <a:t>Many participants are at the very beginning of their journey - this slide is a look into a possible future for them.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Here are some other things we heard in the research and in other fora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How we feel in our bodies tells us something.  [if there is time I'll fill in more here from The Body Keeps the Score]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Thomas </a:t>
            </a:r>
            <a:r>
              <a:rPr lang="en-US" dirty="0" err="1"/>
              <a:t>Hubl</a:t>
            </a:r>
            <a:r>
              <a:rPr lang="en-US" dirty="0"/>
              <a:t>, an Austrian living in </a:t>
            </a:r>
            <a:r>
              <a:rPr lang="en-US" dirty="0" err="1"/>
              <a:t>Isreal</a:t>
            </a:r>
            <a:r>
              <a:rPr lang="en-US" dirty="0"/>
              <a:t> with his Israeli wife are writing and training extensively on collective trauma - the aftermath of war, slavery, local racism, geographic traumas like high-school shootings and so on.</a:t>
            </a:r>
          </a:p>
          <a:p>
            <a:pPr lvl="0"/>
            <a:r>
              <a:rPr lang="en-US" dirty="0"/>
              <a:t>An example of collective trauma:  Some Pakistani children are genuinely bereft at the loss of a farm abandoned in partition over 100 years ago, but which has been described in loving detail down the generations.   They display real trauma, yet this is something that happened in their community decades ago.  </a:t>
            </a:r>
          </a:p>
          <a:p>
            <a:pPr lvl="0"/>
            <a:r>
              <a:rPr lang="en-US" dirty="0"/>
              <a:t>This is not their pain to hold. </a:t>
            </a:r>
          </a:p>
          <a:p>
            <a:pPr lvl="0"/>
            <a:endParaRPr lang="en-US" dirty="0"/>
          </a:p>
          <a:p>
            <a:pPr lvl="0"/>
            <a:endParaRPr lang="en-US" dirty="0"/>
          </a:p>
          <a:p>
            <a:pPr lvl="0"/>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Of these we say that the first two are often the most poisonous – they are experienced alone and it takes more for us to overcome them. </a:t>
            </a:r>
          </a:p>
          <a:p>
            <a:r>
              <a:rPr lang="en-GB" dirty="0"/>
              <a:t>The difference between Personal One off trauma and ongoing is that we can often talk about and offload the first – it may be a bit embarrassing, but we can share with friends.   Ongoing or long-term personal trauma is more difficult – we don’t want to be “boring” by going on about it, or it feels just too deeply personally shaming (even though friends would be the first to say “this is not your fault!”)</a:t>
            </a:r>
          </a:p>
          <a:p>
            <a:endParaRPr lang="en-GB" dirty="0"/>
          </a:p>
          <a:p>
            <a:r>
              <a:rPr lang="en-GB" dirty="0"/>
              <a:t>Some traumas, like racism are all of these.    </a:t>
            </a:r>
          </a:p>
          <a:p>
            <a:r>
              <a:rPr lang="en-GB" dirty="0"/>
              <a:t>A one off bullying incident on the way home from school, </a:t>
            </a:r>
          </a:p>
          <a:p>
            <a:r>
              <a:rPr lang="en-GB" dirty="0"/>
              <a:t>Chronic racism in a school sports club, </a:t>
            </a:r>
          </a:p>
          <a:p>
            <a:r>
              <a:rPr lang="en-GB" dirty="0"/>
              <a:t>knowledge of our heritage and culture in another country and the horror of what happened to our enslaved ancestors.  </a:t>
            </a:r>
          </a:p>
          <a:p>
            <a:r>
              <a:rPr lang="en-GB" dirty="0"/>
              <a:t>A deep knowing that simply by being this colour assumptions are made about us</a:t>
            </a:r>
          </a:p>
          <a:p>
            <a:r>
              <a:rPr lang="en-GB" dirty="0"/>
              <a:t>Experiences of racism built into systems – like stop and search in the Police or the NHS where black women are assumed to be ’stronger’ and not need as much help. (There is quite a bit of research on this and there is a charity which works to improve the situation)</a:t>
            </a:r>
          </a:p>
          <a:p>
            <a:endParaRPr lang="en-GB" dirty="0"/>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2216686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Where a gene is turned on through trauma and passed down (epigenetics), the good news is that when this is addressed and made sense of by the child (even as an adult) it can totally disappear.   This could be through talking or other therapy.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4146745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1.  The shouter is passionate about the issue.  The nitpicker wants everything to be right. </a:t>
            </a:r>
          </a:p>
          <a:p>
            <a:pPr lvl="0"/>
            <a:r>
              <a:rPr lang="en-US" dirty="0"/>
              <a:t>If we re-frame how we think about that person, it a) makes it easier for us to cope and b) allows other people to see how we are dealing with the situation and they copy. </a:t>
            </a:r>
          </a:p>
          <a:p>
            <a:pPr lvl="0"/>
            <a:r>
              <a:rPr lang="en-US" dirty="0"/>
              <a:t>2. "I can see that accuracy really matters to you and you want to get this right".  "I hear you are taking a stand and really protecting [this process/the family/your space]." Sometimes this makes the difficult behaviour stop altogether.  The </a:t>
            </a:r>
            <a:r>
              <a:rPr lang="en-US" dirty="0" err="1"/>
              <a:t>acknowlegement</a:t>
            </a:r>
            <a:r>
              <a:rPr lang="en-US" dirty="0"/>
              <a:t> is enough - being seen.  It can be a shock to people to be heard - sometimes they will start to cry.  (which is a sad </a:t>
            </a:r>
            <a:r>
              <a:rPr lang="en-US" dirty="0" err="1"/>
              <a:t>enditement</a:t>
            </a:r>
            <a:r>
              <a:rPr lang="en-US" dirty="0"/>
              <a:t> on our social structures!) </a:t>
            </a:r>
          </a:p>
          <a:p>
            <a:pPr lvl="0"/>
            <a:r>
              <a:rPr lang="en-US" dirty="0"/>
              <a:t>3. Also, if we name the strength in front of others, they will tend to follow our lead and start treating that person as useful rather than annoying.  We have seen their strengths, now other people can name their strengths.  When we take on the role of calm leader this is even more effective.</a:t>
            </a:r>
          </a:p>
          <a:p>
            <a:pPr lvl="0"/>
            <a:r>
              <a:rPr lang="en-US" dirty="0"/>
              <a:t>4. an example of a task.  If a set of rules is being written, you could ask a person who is very exact to write down what people are saying.  Or someone who is vocal about an issue could be asked to be on a group which talks further about that issue and works on a plan.  We don't ask them to do things by themselves - they idea is to bring them into group/family and work together. </a:t>
            </a:r>
          </a:p>
          <a:p>
            <a:pPr lvl="0"/>
            <a:r>
              <a:rPr lang="en-US" dirty="0"/>
              <a:t>NOTE: People rarely see themselves as challenging.  NON-TRAUMATISED people are far more likely to think of themselves as the positive version, so if you think you might be </a:t>
            </a:r>
            <a:r>
              <a:rPr lang="en-US" dirty="0" err="1"/>
              <a:t>patronising</a:t>
            </a:r>
            <a:r>
              <a:rPr lang="en-US" dirty="0"/>
              <a:t>, you probably won't. An angry person gets up in the morning and doesn't see themselves as angry, they see themselves as a "challenger" or even "leader" </a:t>
            </a:r>
          </a:p>
          <a:p>
            <a:pPr lvl="0"/>
            <a:r>
              <a:rPr lang="en-US" dirty="0"/>
              <a:t>TRAUMATISED people need to be reminded that the behaviour they are displaying is useful - just at a lesser pitch.   Also, that very behaviour may be exactly right in a different context (</a:t>
            </a:r>
            <a:r>
              <a:rPr lang="en-US" dirty="0" err="1"/>
              <a:t>ie</a:t>
            </a:r>
            <a:r>
              <a:rPr lang="en-US" dirty="0"/>
              <a:t> when they learned it in neglect or abuse).  This behaviour may have saved them previously.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4054147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Running away from fears doesn't work - getting support to get to the other side does.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15</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Uncertainty stokes fear (of action, or inaction), Fear left to fester or set off by an intervention can set off hostility.  Hostility is chaotic and often un-thinking and breeds even more uncertainty. </a:t>
            </a:r>
          </a:p>
          <a:p>
            <a:r>
              <a:rPr lang="en-GB" dirty="0"/>
              <a:t>Where we break this cycle is at uncertainty.   We research, talk, make relationships, visit, get help – essentially we are curious and courageous and surprisingly quickly this cycle can be broken.   </a:t>
            </a:r>
          </a:p>
          <a:p>
            <a:r>
              <a:rPr lang="en-GB" dirty="0"/>
              <a:t>The more embedded the responses – either in the body (from early trauma) or the brain (from repeated stories and self-talk), the more times you need to help break they cycle at uncertainty.    </a:t>
            </a:r>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21859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Positions are the kind of thing you see on a placard - "build the road" vs "don't build the road" - compromise seems impossible - you can't half-build a road.  Similarly "I can't bear to tell my child their past" vs "I know my child has to know about their past".  How can we make that work?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Interests lie below positions and when we ask "why" once we get reasons and issues.   "The information is not appropriate for a child" or  "I don't want those images in her head"  vs "its her right to know her history" "children who have been through it tell us they want to know"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Both position 1 and position 2 have the same root - I want to keep my child safe.  I want my child to be happy.  We find that the bits where the two seemingly opposing ideas overlap are bigger than the positions themselves.   They </a:t>
            </a:r>
            <a:r>
              <a:rPr lang="en-US" dirty="0" err="1"/>
              <a:t>centre</a:t>
            </a:r>
            <a:r>
              <a:rPr lang="en-US" dirty="0"/>
              <a:t> around love, support, happiness, positive development, security etc.      Often the difference between the two positions is about timing.   One is focused on the now – how their behaviour will be today, tomorrow if we have a conversation.  The other on later life – how calm/distressed they will be depending on what we do now.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19</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Why are we doing this?   So that you can begin to build a sensory awareness of how your own stress, disgust, worry, feel in your own body.   The more we practice noticing them, the more useful they become – like an early warning system that can stop us going too far, saying or doing something we may regret.   And sometimes we all get it wrong.  </a:t>
            </a:r>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3544118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The iceberg diagram or PIN diagram as it is called is also used for the positions of two different people.  </a:t>
            </a:r>
          </a:p>
          <a:p>
            <a:pPr lvl="0"/>
            <a:endParaRPr lang="en-US" dirty="0"/>
          </a:p>
          <a:p>
            <a:pPr lvl="0"/>
            <a:r>
              <a:rPr lang="en-US" dirty="0"/>
              <a:t>When we start thinking about what is common to both sides of the argument (the needs), we can begin to work together, come up with solutions that we all agree with and thus build the common ground.   </a:t>
            </a:r>
          </a:p>
          <a:p>
            <a:pPr lvl="0"/>
            <a:endParaRPr lang="en-US" dirty="0"/>
          </a:p>
          <a:p>
            <a:pPr lvl="0"/>
            <a:r>
              <a:rPr lang="en-US" dirty="0"/>
              <a:t>Eventually the sides become used to working together and the value of working </a:t>
            </a:r>
            <a:r>
              <a:rPr lang="en-US" dirty="0" err="1"/>
              <a:t>togther</a:t>
            </a:r>
            <a:r>
              <a:rPr lang="en-US" dirty="0"/>
              <a:t> (the triangle) is worth more to the sides than the original Positions they took.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21</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To help you come up with some really great conversations, these are the kinds of things children are thinking and feeling - to be aware of.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22</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So how can we use our own strengths to do what our children need? </a:t>
            </a:r>
          </a:p>
          <a:p>
            <a:pPr lvl="0"/>
            <a:endParaRPr lang="en-US"/>
          </a:p>
          <a:p>
            <a:pPr lvl="0"/>
            <a:r>
              <a:rPr lang="en-US"/>
              <a:t>In small groups discuss how it felt to be part of the previous conversations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23</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2979916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1.  Our children have super-powers when it comes to detecting truth and integrity in people. </a:t>
            </a:r>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1120049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It may not seem it at the time, but when we mess up, notice and do something about it, this process is experienced and taken in by our children.   We know from the research that observing us doing something difficult and thoughtful is very much noticed by our children.  </a:t>
            </a:r>
          </a:p>
          <a:p>
            <a:pPr lvl="0"/>
            <a:endParaRPr lang="en-US" dirty="0"/>
          </a:p>
          <a:p>
            <a:pPr lvl="0"/>
            <a:r>
              <a:rPr lang="en-US" dirty="0"/>
              <a:t>We don't want to dysregulate in front of our children, we always want to catch both us and them before it happens, however, sometimes we all get it wrong. </a:t>
            </a:r>
          </a:p>
          <a:p>
            <a:pPr lvl="0"/>
            <a:endParaRPr lang="en-US" dirty="0"/>
          </a:p>
          <a:p>
            <a:pPr lvl="0"/>
            <a:r>
              <a:rPr lang="en-US" dirty="0"/>
              <a:t>Standard adoption training tells us to stay and have "time in" with our child, however some children do better if you go into another part of the room or the kitchen to gather your composure.   If they have decided you are the "cause" for the upset (common in some children), the upward spiral will stop. </a:t>
            </a:r>
          </a:p>
          <a:p>
            <a:pPr lvl="0"/>
            <a:endParaRPr lang="en-US" dirty="0"/>
          </a:p>
          <a:p>
            <a:pPr lvl="0"/>
            <a:r>
              <a:rPr lang="en-US" dirty="0"/>
              <a:t>1. if the child comes back first don't be tempted to talk/repair before you are fully ready.  Cuddle, but don't broach the subject until you feel ready. </a:t>
            </a:r>
          </a:p>
          <a:p>
            <a:pPr lvl="0"/>
            <a:r>
              <a:rPr lang="en-US" dirty="0"/>
              <a:t>If the child is still very dysregulated help them get regulated. </a:t>
            </a:r>
          </a:p>
          <a:p>
            <a:pPr lvl="0"/>
            <a:r>
              <a:rPr lang="en-US" dirty="0"/>
              <a:t>2. This is another great opportunity for procrastination.  Just launch in... " Do you know what, I handled that really badly, now I feel awful".   My son </a:t>
            </a:r>
            <a:r>
              <a:rPr lang="en-US" dirty="0" err="1"/>
              <a:t>ofter</a:t>
            </a:r>
            <a:r>
              <a:rPr lang="en-US" dirty="0"/>
              <a:t> comes up with a "solution" from his </a:t>
            </a:r>
            <a:r>
              <a:rPr lang="en-US" dirty="0" err="1"/>
              <a:t>repertoir</a:t>
            </a:r>
            <a:r>
              <a:rPr lang="en-US" dirty="0"/>
              <a:t> of sensory fixes - like to be pressed with a </a:t>
            </a:r>
            <a:r>
              <a:rPr lang="en-US" dirty="0" err="1"/>
              <a:t>pilates</a:t>
            </a:r>
            <a:r>
              <a:rPr lang="en-US" dirty="0"/>
              <a:t> ball, or have my arms stretched or have a chewy sweet.  </a:t>
            </a:r>
          </a:p>
          <a:p>
            <a:pPr lvl="0"/>
            <a:r>
              <a:rPr lang="en-US" dirty="0"/>
              <a:t>3. If there is an action to take, do it immediately (mutual rolling with a </a:t>
            </a:r>
            <a:r>
              <a:rPr lang="en-US" dirty="0" err="1"/>
              <a:t>pilates</a:t>
            </a:r>
            <a:r>
              <a:rPr lang="en-US" dirty="0"/>
              <a:t> ball, watching an episode of a cartoon, finding some chewy fruit). </a:t>
            </a:r>
          </a:p>
          <a:p>
            <a:pPr lvl="0"/>
            <a:endParaRPr lang="en-US" dirty="0"/>
          </a:p>
          <a:p>
            <a:pPr lvl="0"/>
            <a:r>
              <a:rPr lang="en-US" dirty="0"/>
              <a:t>It gives them a chance to think through dysregulation without being in their own dysregulation.  It also lets them know that they are not strange to have these feelings.  Its normal and we learn from them. </a:t>
            </a:r>
          </a:p>
          <a:p>
            <a:pPr lvl="0"/>
            <a:endParaRPr lang="en-US" dirty="0"/>
          </a:p>
          <a:p>
            <a:pPr lvl="0"/>
            <a:r>
              <a:rPr lang="en-US" dirty="0"/>
              <a:t>Its not </a:t>
            </a:r>
            <a:r>
              <a:rPr lang="en-US" dirty="0" err="1"/>
              <a:t>patronising</a:t>
            </a:r>
            <a:r>
              <a:rPr lang="en-US" dirty="0"/>
              <a:t> to say the "opportunity" to repair.  How great is it for the child to come up with a solution for our dysregulation!  Its amazing how quickly they get to green if their "job" is to think about how they can "help" us.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26</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4262618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2189874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582930" lvl="1" indent="-291465">
              <a:lnSpc>
                <a:spcPts val="3779"/>
              </a:lnSpc>
              <a:buFont typeface="Arial"/>
              <a:buChar char="•"/>
            </a:pPr>
            <a:r>
              <a:rPr lang="en-US" sz="2700" dirty="0">
                <a:solidFill>
                  <a:srgbClr val="363633"/>
                </a:solidFill>
                <a:latin typeface="Be Vietnam"/>
              </a:rPr>
              <a:t>the ACE study was done 22 years ago and after being ignored for a long time recently found its way into core policy.</a:t>
            </a:r>
            <a:r>
              <a:rPr lang="en-US" sz="2700" dirty="0">
                <a:solidFill>
                  <a:srgbClr val="363633"/>
                </a:solidFill>
                <a:latin typeface="Arimo"/>
              </a:rPr>
              <a:t> Experts think it was probably the best public engagement tool that the field of trauma has had in a long time. </a:t>
            </a:r>
          </a:p>
          <a:p>
            <a:pPr marL="582930" lvl="1" indent="-291465">
              <a:lnSpc>
                <a:spcPts val="3779"/>
              </a:lnSpc>
              <a:buFont typeface="Arial"/>
              <a:buChar char="•"/>
            </a:pPr>
            <a:r>
              <a:rPr lang="en-US" sz="2700" dirty="0">
                <a:solidFill>
                  <a:srgbClr val="363633"/>
                </a:solidFill>
                <a:latin typeface="Arimo"/>
              </a:rPr>
              <a:t>Bruce Perry and Oprah Winfrey have got together and written a book about developmental trauma which they are publicising world-wide</a:t>
            </a:r>
          </a:p>
          <a:p>
            <a:pPr marL="582930" lvl="1" indent="-291465">
              <a:lnSpc>
                <a:spcPts val="3779"/>
              </a:lnSpc>
              <a:buFont typeface="Arial"/>
              <a:buChar char="•"/>
            </a:pPr>
            <a:r>
              <a:rPr lang="en-US" sz="2700" dirty="0">
                <a:solidFill>
                  <a:srgbClr val="363633"/>
                </a:solidFill>
                <a:latin typeface="Arimo"/>
              </a:rPr>
              <a:t>Brené Brown (who originally studied social work) encourages leaders of all kinds to understand and value vulnerability, resilience and empathy</a:t>
            </a:r>
          </a:p>
          <a:p>
            <a:pPr marL="582930" lvl="1" indent="-291465">
              <a:lnSpc>
                <a:spcPts val="3779"/>
              </a:lnSpc>
              <a:buFont typeface="Arial"/>
              <a:buChar char="•"/>
            </a:pPr>
            <a:r>
              <a:rPr lang="en-US" sz="2700" dirty="0">
                <a:solidFill>
                  <a:srgbClr val="363633"/>
                </a:solidFill>
                <a:latin typeface="Arimo"/>
              </a:rPr>
              <a:t>Since the Paralympics in the UK 2012, </a:t>
            </a:r>
          </a:p>
          <a:p>
            <a:pPr marL="582930" lvl="1" indent="-291465">
              <a:lnSpc>
                <a:spcPts val="3779"/>
              </a:lnSpc>
              <a:buFont typeface="Arial"/>
              <a:buChar char="•"/>
            </a:pPr>
            <a:r>
              <a:rPr lang="en-US" sz="2700" dirty="0">
                <a:solidFill>
                  <a:srgbClr val="363633"/>
                </a:solidFill>
                <a:latin typeface="Arimo"/>
              </a:rPr>
              <a:t>Black Lives Matter, Me Too and successful public engagement on Autism (with Dramas like The A word) there is an increased awareness in the media and public of difference and privilege in general. </a:t>
            </a:r>
          </a:p>
          <a:p>
            <a:pPr marL="582930" lvl="1" indent="-291465">
              <a:lnSpc>
                <a:spcPts val="3779"/>
              </a:lnSpc>
              <a:buFont typeface="Arial"/>
              <a:buChar char="•"/>
            </a:pPr>
            <a:r>
              <a:rPr lang="en-US" sz="2700" dirty="0">
                <a:solidFill>
                  <a:srgbClr val="363633"/>
                </a:solidFill>
                <a:latin typeface="Arimo"/>
              </a:rPr>
              <a:t>Thomas </a:t>
            </a:r>
            <a:r>
              <a:rPr lang="en-US" sz="2700" dirty="0" err="1">
                <a:solidFill>
                  <a:srgbClr val="363633"/>
                </a:solidFill>
                <a:latin typeface="Arimo"/>
              </a:rPr>
              <a:t>Hübl’s</a:t>
            </a:r>
            <a:r>
              <a:rPr lang="en-US" sz="2700" dirty="0">
                <a:solidFill>
                  <a:srgbClr val="363633"/>
                </a:solidFill>
                <a:latin typeface="Arimo"/>
              </a:rPr>
              <a:t> Pocket Project and Collective Trauma Summit teach therapists, teachers, professionals and carers about the deep origins of trauma and the best ways to interact with each other to heal it. </a:t>
            </a:r>
          </a:p>
          <a:p>
            <a:pPr lvl="0"/>
            <a:r>
              <a:rPr lang="en-US" dirty="0"/>
              <a:t>Adoption UK has written a slide which can</a:t>
            </a:r>
            <a:r>
              <a:rPr lang="en-US" baseline="0" dirty="0"/>
              <a:t> be found at the end. </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29</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Use of language is TACT – in the resources and has a link in a later module about language</a:t>
            </a:r>
          </a:p>
          <a:p>
            <a:pPr lvl="0"/>
            <a:r>
              <a:rPr lang="en-US" dirty="0"/>
              <a:t>Podcasts are found on the Children’s Commissioner’s website.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3" dirty="0">
                <a:solidFill>
                  <a:srgbClr val="363633"/>
                </a:solidFill>
                <a:latin typeface="Source Sans Pro"/>
              </a:rPr>
              <a:t>TESSA  includes as part of the process, a long conversation with a psychologist to discuss how adopters were parented and try to identify some triggers for them around conversations - </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30</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31</a:t>
            </a:fld>
            <a:endParaRPr lang="cs-CZ"/>
          </a:p>
        </p:txBody>
      </p:sp>
    </p:spTree>
    <p:extLst>
      <p:ext uri="{BB962C8B-B14F-4D97-AF65-F5344CB8AC3E}">
        <p14:creationId xmlns:p14="http://schemas.microsoft.com/office/powerpoint/2010/main" val="42733641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32</a:t>
            </a:fld>
            <a:endParaRPr lang="cs-CZ"/>
          </a:p>
        </p:txBody>
      </p:sp>
    </p:spTree>
    <p:extLst>
      <p:ext uri="{BB962C8B-B14F-4D97-AF65-F5344CB8AC3E}">
        <p14:creationId xmlns:p14="http://schemas.microsoft.com/office/powerpoint/2010/main" val="18824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A3B512-2EB8-BA42-A7F3-36A7F2E6AD05}" type="datetime1">
              <a:rPr lang="en-GB" smtClean="0"/>
              <a:t>13/11/2022</a:t>
            </a:fld>
            <a:endParaRPr lang="en-US"/>
          </a:p>
        </p:txBody>
      </p:sp>
      <p:sp>
        <p:nvSpPr>
          <p:cNvPr id="5" name="Footer Placeholder 4"/>
          <p:cNvSpPr>
            <a:spLocks noGrp="1"/>
          </p:cNvSpPr>
          <p:nvPr>
            <p:ph type="ftr" sz="quarter" idx="11"/>
          </p:nvPr>
        </p:nvSpPr>
        <p:spPr/>
        <p:txBody>
          <a:bodyPr/>
          <a:lstStyle/>
          <a:p>
            <a:r>
              <a:rPr lang="en-US"/>
              <a:t>Difficult Conversations with Children ©</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492F2D-5415-1344-9DE2-4527256FD633}" type="datetime1">
              <a:rPr lang="en-GB" smtClean="0"/>
              <a:t>13/11/2022</a:t>
            </a:fld>
            <a:endParaRPr lang="en-US"/>
          </a:p>
        </p:txBody>
      </p:sp>
      <p:sp>
        <p:nvSpPr>
          <p:cNvPr id="5" name="Footer Placeholder 4"/>
          <p:cNvSpPr>
            <a:spLocks noGrp="1"/>
          </p:cNvSpPr>
          <p:nvPr>
            <p:ph type="ftr" sz="quarter" idx="11"/>
          </p:nvPr>
        </p:nvSpPr>
        <p:spPr/>
        <p:txBody>
          <a:bodyPr/>
          <a:lstStyle/>
          <a:p>
            <a:r>
              <a:rPr lang="en-US"/>
              <a:t>Difficult Conversations with Children ©</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9FCD9C-F9CC-0E42-802F-671A08CCEA70}" type="datetime1">
              <a:rPr lang="en-GB" smtClean="0"/>
              <a:t>13/11/2022</a:t>
            </a:fld>
            <a:endParaRPr lang="en-US"/>
          </a:p>
        </p:txBody>
      </p:sp>
      <p:sp>
        <p:nvSpPr>
          <p:cNvPr id="5" name="Footer Placeholder 4"/>
          <p:cNvSpPr>
            <a:spLocks noGrp="1"/>
          </p:cNvSpPr>
          <p:nvPr>
            <p:ph type="ftr" sz="quarter" idx="11"/>
          </p:nvPr>
        </p:nvSpPr>
        <p:spPr/>
        <p:txBody>
          <a:bodyPr/>
          <a:lstStyle/>
          <a:p>
            <a:r>
              <a:rPr lang="en-US"/>
              <a:t>Difficult Conversations with Children ©</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C383F-38CF-664D-BC05-8781549D105E}" type="datetime1">
              <a:rPr lang="en-GB" smtClean="0"/>
              <a:t>13/11/2022</a:t>
            </a:fld>
            <a:endParaRPr lang="en-US"/>
          </a:p>
        </p:txBody>
      </p:sp>
      <p:sp>
        <p:nvSpPr>
          <p:cNvPr id="6" name="Footer Placeholder 5"/>
          <p:cNvSpPr>
            <a:spLocks noGrp="1"/>
          </p:cNvSpPr>
          <p:nvPr>
            <p:ph type="ftr" sz="quarter" idx="11"/>
          </p:nvPr>
        </p:nvSpPr>
        <p:spPr/>
        <p:txBody>
          <a:bodyPr/>
          <a:lstStyle/>
          <a:p>
            <a:r>
              <a:rPr lang="en-US"/>
              <a:t>Difficult Conversations with Children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C5C5F6-F3BE-BB46-88CB-2354FA3EB2D3}" type="datetime1">
              <a:rPr lang="en-GB" smtClean="0"/>
              <a:t>13/11/2022</a:t>
            </a:fld>
            <a:endParaRPr lang="en-US"/>
          </a:p>
        </p:txBody>
      </p:sp>
      <p:sp>
        <p:nvSpPr>
          <p:cNvPr id="8" name="Footer Placeholder 7"/>
          <p:cNvSpPr>
            <a:spLocks noGrp="1"/>
          </p:cNvSpPr>
          <p:nvPr>
            <p:ph type="ftr" sz="quarter" idx="11"/>
          </p:nvPr>
        </p:nvSpPr>
        <p:spPr/>
        <p:txBody>
          <a:bodyPr/>
          <a:lstStyle/>
          <a:p>
            <a:r>
              <a:rPr lang="en-US"/>
              <a:t>Difficult Conversations with Children ©</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1F3B02-60A8-8245-8A3E-26CC02418D16}" type="datetime1">
              <a:rPr lang="en-GB" smtClean="0"/>
              <a:t>13/11/2022</a:t>
            </a:fld>
            <a:endParaRPr lang="en-US"/>
          </a:p>
        </p:txBody>
      </p:sp>
      <p:sp>
        <p:nvSpPr>
          <p:cNvPr id="4" name="Footer Placeholder 3"/>
          <p:cNvSpPr>
            <a:spLocks noGrp="1"/>
          </p:cNvSpPr>
          <p:nvPr>
            <p:ph type="ftr" sz="quarter" idx="11"/>
          </p:nvPr>
        </p:nvSpPr>
        <p:spPr/>
        <p:txBody>
          <a:bodyPr/>
          <a:lstStyle/>
          <a:p>
            <a:r>
              <a:rPr lang="en-US"/>
              <a:t>Difficult Conversations with Children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0D01E-A78C-AE40-BC13-9B2682FBC256}" type="datetime1">
              <a:rPr lang="en-GB" smtClean="0"/>
              <a:t>13/11/2022</a:t>
            </a:fld>
            <a:endParaRPr lang="en-US"/>
          </a:p>
        </p:txBody>
      </p:sp>
      <p:sp>
        <p:nvSpPr>
          <p:cNvPr id="3" name="Footer Placeholder 2"/>
          <p:cNvSpPr>
            <a:spLocks noGrp="1"/>
          </p:cNvSpPr>
          <p:nvPr>
            <p:ph type="ftr" sz="quarter" idx="11"/>
          </p:nvPr>
        </p:nvSpPr>
        <p:spPr/>
        <p:txBody>
          <a:bodyPr/>
          <a:lstStyle/>
          <a:p>
            <a:r>
              <a:rPr lang="en-US"/>
              <a:t>Difficult Conversations with Children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F61E18-9A04-8C40-8B3C-04318335A417}" type="datetime1">
              <a:rPr lang="en-GB" smtClean="0"/>
              <a:t>13/11/2022</a:t>
            </a:fld>
            <a:endParaRPr lang="en-US"/>
          </a:p>
        </p:txBody>
      </p:sp>
      <p:sp>
        <p:nvSpPr>
          <p:cNvPr id="6" name="Footer Placeholder 5"/>
          <p:cNvSpPr>
            <a:spLocks noGrp="1"/>
          </p:cNvSpPr>
          <p:nvPr>
            <p:ph type="ftr" sz="quarter" idx="11"/>
          </p:nvPr>
        </p:nvSpPr>
        <p:spPr/>
        <p:txBody>
          <a:bodyPr/>
          <a:lstStyle/>
          <a:p>
            <a:r>
              <a:rPr lang="en-US"/>
              <a:t>Difficult Conversations with Children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8171D9-F81B-6A4F-B078-781137F66A7C}" type="datetime1">
              <a:rPr lang="en-GB" smtClean="0"/>
              <a:t>13/11/2022</a:t>
            </a:fld>
            <a:endParaRPr lang="en-US"/>
          </a:p>
        </p:txBody>
      </p:sp>
      <p:sp>
        <p:nvSpPr>
          <p:cNvPr id="6" name="Footer Placeholder 5"/>
          <p:cNvSpPr>
            <a:spLocks noGrp="1"/>
          </p:cNvSpPr>
          <p:nvPr>
            <p:ph type="ftr" sz="quarter" idx="11"/>
          </p:nvPr>
        </p:nvSpPr>
        <p:spPr/>
        <p:txBody>
          <a:bodyPr/>
          <a:lstStyle/>
          <a:p>
            <a:r>
              <a:rPr lang="en-US"/>
              <a:t>Difficult Conversations with Children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05043F-1A63-F641-A9AF-24FCC5FC8F7A}" type="datetime1">
              <a:rPr lang="en-GB" smtClean="0"/>
              <a:t>13/11/2022</a:t>
            </a:fld>
            <a:endParaRPr lang="en-US"/>
          </a:p>
        </p:txBody>
      </p:sp>
      <p:sp>
        <p:nvSpPr>
          <p:cNvPr id="5" name="Footer Placeholder 4"/>
          <p:cNvSpPr>
            <a:spLocks noGrp="1"/>
          </p:cNvSpPr>
          <p:nvPr>
            <p:ph type="ftr" sz="quarter" idx="11"/>
          </p:nvPr>
        </p:nvSpPr>
        <p:spPr/>
        <p:txBody>
          <a:bodyPr/>
          <a:lstStyle/>
          <a:p>
            <a:r>
              <a:rPr lang="en-US"/>
              <a:t>Difficult Conversations with Children ©</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84850C-A00B-AE41-9184-7EC1AF85D9CE}" type="datetime1">
              <a:rPr lang="en-GB" smtClean="0"/>
              <a:t>13/11/2022</a:t>
            </a:fld>
            <a:endParaRPr lang="en-US"/>
          </a:p>
        </p:txBody>
      </p:sp>
      <p:sp>
        <p:nvSpPr>
          <p:cNvPr id="5" name="Footer Placeholder 4"/>
          <p:cNvSpPr>
            <a:spLocks noGrp="1"/>
          </p:cNvSpPr>
          <p:nvPr>
            <p:ph type="ftr" sz="quarter" idx="11"/>
          </p:nvPr>
        </p:nvSpPr>
        <p:spPr/>
        <p:txBody>
          <a:bodyPr/>
          <a:lstStyle/>
          <a:p>
            <a:r>
              <a:rPr lang="en-US"/>
              <a:t>Difficult Conversations with Children ©</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30AC0-D53F-D54C-8807-D0B7450CAB24}" type="datetime1">
              <a:rPr lang="en-GB" smtClean="0"/>
              <a:t>13/11/2022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Difficult Conversations with Children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7.pn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7.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7.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20.sv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arget="../media/image51.jpeg" Type="http://schemas.openxmlformats.org/officeDocument/2006/relationships/image"/><Relationship Id="rId2" Target="../notesSlides/notesSlide26.xml" Type="http://schemas.openxmlformats.org/officeDocument/2006/relationships/notesSlide"/><Relationship Id="rId1" Target="../slideLayouts/slideLayout7.xml" Type="http://schemas.openxmlformats.org/officeDocument/2006/relationships/slideLayout"/><Relationship Id="rId4" Target="https://www.youtube.com/watch?v=1Evwgu369Jw" TargetMode="External" Type="http://schemas.openxmlformats.org/officeDocument/2006/relationships/hyperlink"/></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19.png"/><Relationship Id="rId7"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20.svg"/><Relationship Id="rId9"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sp>
        <p:nvSpPr>
          <p:cNvPr id="2" name="AutoShape 2"/>
          <p:cNvSpPr/>
          <p:nvPr/>
        </p:nvSpPr>
        <p:spPr>
          <a:xfrm rot="-2700000">
            <a:off x="10125303" y="-5870755"/>
            <a:ext cx="8648253" cy="17039064"/>
          </a:xfrm>
          <a:prstGeom prst="rect">
            <a:avLst/>
          </a:prstGeom>
          <a:solidFill>
            <a:srgbClr val="F8F4F4"/>
          </a:solidFill>
        </p:spPr>
      </p:sp>
      <p:sp>
        <p:nvSpPr>
          <p:cNvPr id="3" name="TextBox 3"/>
          <p:cNvSpPr txBox="1"/>
          <p:nvPr/>
        </p:nvSpPr>
        <p:spPr>
          <a:xfrm>
            <a:off x="4368023" y="3592419"/>
            <a:ext cx="10081406" cy="3260316"/>
          </a:xfrm>
          <a:prstGeom prst="rect">
            <a:avLst/>
          </a:prstGeom>
        </p:spPr>
        <p:txBody>
          <a:bodyPr lIns="0" tIns="0" rIns="0" bIns="0" rtlCol="0" anchor="t">
            <a:spAutoFit/>
          </a:bodyPr>
          <a:lstStyle/>
          <a:p>
            <a:pPr algn="ctr">
              <a:lnSpc>
                <a:spcPts val="13232"/>
              </a:lnSpc>
            </a:pPr>
            <a:r>
              <a:rPr lang="en-US" sz="8800" spc="-147" dirty="0">
                <a:solidFill>
                  <a:srgbClr val="363633"/>
                </a:solidFill>
                <a:latin typeface="+mj-lt"/>
              </a:rPr>
              <a:t> 2 - CONVERSATIONS </a:t>
            </a:r>
          </a:p>
          <a:p>
            <a:pPr algn="ctr">
              <a:lnSpc>
                <a:spcPts val="13232"/>
              </a:lnSpc>
            </a:pPr>
            <a:r>
              <a:rPr lang="en-US" sz="8800" spc="-147" dirty="0">
                <a:solidFill>
                  <a:srgbClr val="363633"/>
                </a:solidFill>
                <a:latin typeface="+mj-lt"/>
              </a:rPr>
              <a:t>AND ME </a:t>
            </a:r>
          </a:p>
        </p:txBody>
      </p:sp>
      <p:sp>
        <p:nvSpPr>
          <p:cNvPr id="4" name="AutoShape 4"/>
          <p:cNvSpPr/>
          <p:nvPr/>
        </p:nvSpPr>
        <p:spPr>
          <a:xfrm>
            <a:off x="0" y="0"/>
            <a:ext cx="18288000" cy="878813"/>
          </a:xfrm>
          <a:prstGeom prst="rect">
            <a:avLst/>
          </a:prstGeom>
          <a:solidFill>
            <a:srgbClr val="4D5379"/>
          </a:solidFill>
        </p:spPr>
      </p:sp>
      <p:sp>
        <p:nvSpPr>
          <p:cNvPr id="5" name="Footer Placeholder 4">
            <a:extLst>
              <a:ext uri="{FF2B5EF4-FFF2-40B4-BE49-F238E27FC236}">
                <a16:creationId xmlns:a16="http://schemas.microsoft.com/office/drawing/2014/main" id="{A9295235-DE0C-624B-AF47-186201026CE8}"/>
              </a:ext>
            </a:extLst>
          </p:cNvPr>
          <p:cNvSpPr>
            <a:spLocks noGrp="1"/>
          </p:cNvSpPr>
          <p:nvPr>
            <p:ph type="ftr" sz="quarter" idx="11"/>
          </p:nvPr>
        </p:nvSpPr>
        <p:spPr>
          <a:xfrm>
            <a:off x="12649200" y="9781283"/>
            <a:ext cx="2895600" cy="365125"/>
          </a:xfrm>
        </p:spPr>
        <p:txBody>
          <a:bodyPr/>
          <a:lstStyle/>
          <a:p>
            <a:r>
              <a:rPr lang="en-US" dirty="0">
                <a:solidFill>
                  <a:schemeClr val="bg1"/>
                </a:solidFill>
                <a:latin typeface="Calibri" panose="020F0502020204030204" pitchFamily="34" charset="0"/>
              </a:rPr>
              <a:t>Difficult Conversations with Children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sp>
        <p:nvSpPr>
          <p:cNvPr id="2" name="AutoShape 2"/>
          <p:cNvSpPr/>
          <p:nvPr/>
        </p:nvSpPr>
        <p:spPr>
          <a:xfrm>
            <a:off x="0" y="9338667"/>
            <a:ext cx="18288000" cy="948333"/>
          </a:xfrm>
          <a:prstGeom prst="rect">
            <a:avLst/>
          </a:prstGeom>
          <a:solidFill>
            <a:srgbClr val="4D5379"/>
          </a:solidFill>
        </p:spPr>
      </p:sp>
      <p:sp>
        <p:nvSpPr>
          <p:cNvPr id="3" name="AutoShape 3"/>
          <p:cNvSpPr/>
          <p:nvPr/>
        </p:nvSpPr>
        <p:spPr>
          <a:xfrm rot="2432320">
            <a:off x="11888978" y="-1775431"/>
            <a:ext cx="9374776" cy="4954238"/>
          </a:xfrm>
          <a:prstGeom prst="rect">
            <a:avLst/>
          </a:prstGeom>
          <a:solidFill>
            <a:srgbClr val="FFFFFF"/>
          </a:solidFill>
        </p:spPr>
      </p:sp>
      <p:pic>
        <p:nvPicPr>
          <p:cNvPr id="4" name="Picture 4"/>
          <p:cNvPicPr>
            <a:picLocks noChangeAspect="1"/>
          </p:cNvPicPr>
          <p:nvPr/>
        </p:nvPicPr>
        <p:blipFill>
          <a:blip r:embed="rId2"/>
          <a:srcRect/>
          <a:stretch>
            <a:fillRect/>
          </a:stretch>
        </p:blipFill>
        <p:spPr>
          <a:xfrm>
            <a:off x="738274" y="701688"/>
            <a:ext cx="5688711" cy="8229600"/>
          </a:xfrm>
          <a:prstGeom prst="rect">
            <a:avLst/>
          </a:prstGeom>
        </p:spPr>
      </p:pic>
      <p:sp>
        <p:nvSpPr>
          <p:cNvPr id="5" name="TextBox 5"/>
          <p:cNvSpPr txBox="1"/>
          <p:nvPr/>
        </p:nvSpPr>
        <p:spPr>
          <a:xfrm>
            <a:off x="6426985" y="2515421"/>
            <a:ext cx="8390930" cy="2220736"/>
          </a:xfrm>
          <a:prstGeom prst="rect">
            <a:avLst/>
          </a:prstGeom>
        </p:spPr>
        <p:txBody>
          <a:bodyPr lIns="0" tIns="0" rIns="0" bIns="0" rtlCol="0" anchor="t">
            <a:spAutoFit/>
          </a:bodyPr>
          <a:lstStyle/>
          <a:p>
            <a:pPr algn="ctr">
              <a:lnSpc>
                <a:spcPts val="8909"/>
              </a:lnSpc>
              <a:spcBef>
                <a:spcPct val="0"/>
              </a:spcBef>
            </a:pPr>
            <a:r>
              <a:rPr lang="en-US" sz="6599" spc="659" dirty="0">
                <a:solidFill>
                  <a:srgbClr val="000000"/>
                </a:solidFill>
                <a:latin typeface="+mj-lt"/>
              </a:rPr>
              <a:t>Introductions and Catch up </a:t>
            </a:r>
          </a:p>
        </p:txBody>
      </p:sp>
      <p:sp>
        <p:nvSpPr>
          <p:cNvPr id="6" name="TextBox 6"/>
          <p:cNvSpPr txBox="1"/>
          <p:nvPr/>
        </p:nvSpPr>
        <p:spPr>
          <a:xfrm>
            <a:off x="6775602" y="4787913"/>
            <a:ext cx="8667660" cy="3424014"/>
          </a:xfrm>
          <a:prstGeom prst="rect">
            <a:avLst/>
          </a:prstGeom>
        </p:spPr>
        <p:txBody>
          <a:bodyPr lIns="0" tIns="0" rIns="0" bIns="0" rtlCol="0" anchor="t">
            <a:spAutoFit/>
          </a:bodyPr>
          <a:lstStyle/>
          <a:p>
            <a:pPr algn="l">
              <a:lnSpc>
                <a:spcPts val="1260"/>
              </a:lnSpc>
            </a:pPr>
            <a:endParaRPr dirty="0">
              <a:latin typeface="+mj-lt"/>
            </a:endParaRPr>
          </a:p>
          <a:p>
            <a:pPr marL="572130" lvl="1" indent="-286065">
              <a:lnSpc>
                <a:spcPts val="5564"/>
              </a:lnSpc>
              <a:buFont typeface="Arial"/>
              <a:buChar char="•"/>
            </a:pPr>
            <a:r>
              <a:rPr lang="en-US" sz="2649" spc="264" dirty="0">
                <a:solidFill>
                  <a:srgbClr val="000000"/>
                </a:solidFill>
                <a:latin typeface="+mj-lt"/>
              </a:rPr>
              <a:t>Your name</a:t>
            </a:r>
          </a:p>
          <a:p>
            <a:pPr marL="572130" lvl="1" indent="-286065">
              <a:lnSpc>
                <a:spcPts val="5564"/>
              </a:lnSpc>
              <a:buFont typeface="Arial"/>
              <a:buChar char="•"/>
            </a:pPr>
            <a:r>
              <a:rPr lang="en-US" sz="2649" spc="264" dirty="0">
                <a:solidFill>
                  <a:srgbClr val="000000"/>
                </a:solidFill>
                <a:latin typeface="+mj-lt"/>
              </a:rPr>
              <a:t>One thing I liked or used from the last session </a:t>
            </a:r>
          </a:p>
          <a:p>
            <a:pPr marL="572130" lvl="1" indent="-286065">
              <a:lnSpc>
                <a:spcPts val="5564"/>
              </a:lnSpc>
              <a:buFont typeface="Arial"/>
              <a:buChar char="•"/>
            </a:pPr>
            <a:r>
              <a:rPr lang="en-US" sz="2649" spc="264" dirty="0">
                <a:solidFill>
                  <a:srgbClr val="000000"/>
                </a:solidFill>
                <a:latin typeface="+mj-lt"/>
              </a:rPr>
              <a:t>Something that puts you off having conversations </a:t>
            </a:r>
          </a:p>
          <a:p>
            <a:pPr algn="ctr">
              <a:lnSpc>
                <a:spcPts val="3037"/>
              </a:lnSpc>
            </a:pPr>
            <a:endParaRPr lang="en-US" sz="2649" spc="264" dirty="0">
              <a:solidFill>
                <a:srgbClr val="000000"/>
              </a:solidFill>
              <a:latin typeface="+mj-lt"/>
            </a:endParaRPr>
          </a:p>
        </p:txBody>
      </p:sp>
      <p:sp>
        <p:nvSpPr>
          <p:cNvPr id="7" name="Footer Placeholder 6">
            <a:extLst>
              <a:ext uri="{FF2B5EF4-FFF2-40B4-BE49-F238E27FC236}">
                <a16:creationId xmlns:a16="http://schemas.microsoft.com/office/drawing/2014/main" id="{6EA508AD-E531-1C43-820E-FC88EB03758E}"/>
              </a:ext>
            </a:extLst>
          </p:cNvPr>
          <p:cNvSpPr>
            <a:spLocks noGrp="1"/>
          </p:cNvSpPr>
          <p:nvPr>
            <p:ph type="ftr" sz="quarter" idx="11"/>
          </p:nvPr>
        </p:nvSpPr>
        <p:spPr>
          <a:xfrm>
            <a:off x="14478000" y="9630270"/>
            <a:ext cx="2895600" cy="365125"/>
          </a:xfrm>
        </p:spPr>
        <p:txBody>
          <a:bodyPr/>
          <a:lstStyle/>
          <a:p>
            <a:r>
              <a:rPr lang="en-US" dirty="0">
                <a:solidFill>
                  <a:schemeClr val="bg1">
                    <a:lumMod val="85000"/>
                  </a:schemeClr>
                </a:solidFill>
              </a:rPr>
              <a:t>Difficult Conversations with Children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A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221585" y="-922915"/>
            <a:ext cx="6066415" cy="6066415"/>
          </a:xfrm>
          <a:prstGeom prst="rect">
            <a:avLst/>
          </a:prstGeom>
        </p:spPr>
      </p:pic>
      <p:pic>
        <p:nvPicPr>
          <p:cNvPr id="3" name="Picture 3"/>
          <p:cNvPicPr>
            <a:picLocks noChangeAspect="1"/>
          </p:cNvPicPr>
          <p:nvPr/>
        </p:nvPicPr>
        <p:blipFill>
          <a:blip r:embed="rId4">
            <a:alphaModFix amt="48000"/>
          </a:blip>
          <a:srcRect t="31"/>
          <a:stretch>
            <a:fillRect/>
          </a:stretch>
        </p:blipFill>
        <p:spPr>
          <a:xfrm>
            <a:off x="12747105" y="3203135"/>
            <a:ext cx="5540895" cy="6116489"/>
          </a:xfrm>
          <a:prstGeom prst="rect">
            <a:avLst/>
          </a:prstGeom>
        </p:spPr>
      </p:pic>
      <p:sp>
        <p:nvSpPr>
          <p:cNvPr id="4" name="AutoShape 4"/>
          <p:cNvSpPr/>
          <p:nvPr/>
        </p:nvSpPr>
        <p:spPr>
          <a:xfrm>
            <a:off x="0" y="9319624"/>
            <a:ext cx="18288000" cy="1217324"/>
          </a:xfrm>
          <a:prstGeom prst="rect">
            <a:avLst/>
          </a:prstGeom>
          <a:solidFill>
            <a:srgbClr val="4D5379"/>
          </a:solidFill>
        </p:spPr>
      </p:sp>
      <p:grpSp>
        <p:nvGrpSpPr>
          <p:cNvPr id="5" name="Group 5"/>
          <p:cNvGrpSpPr/>
          <p:nvPr/>
        </p:nvGrpSpPr>
        <p:grpSpPr>
          <a:xfrm>
            <a:off x="1028700" y="363221"/>
            <a:ext cx="9974629" cy="9034917"/>
            <a:chOff x="0" y="123825"/>
            <a:chExt cx="13299506" cy="12046556"/>
          </a:xfrm>
        </p:grpSpPr>
        <p:sp>
          <p:nvSpPr>
            <p:cNvPr id="6" name="TextBox 6"/>
            <p:cNvSpPr txBox="1"/>
            <p:nvPr/>
          </p:nvSpPr>
          <p:spPr>
            <a:xfrm>
              <a:off x="0" y="123825"/>
              <a:ext cx="11329209" cy="1179127"/>
            </a:xfrm>
            <a:prstGeom prst="rect">
              <a:avLst/>
            </a:prstGeom>
          </p:spPr>
          <p:txBody>
            <a:bodyPr anchor="t" bIns="0" lIns="0" rIns="0" rtlCol="0" tIns="0">
              <a:spAutoFit/>
            </a:bodyPr>
            <a:lstStyle/>
            <a:p>
              <a:pPr algn="l">
                <a:lnSpc>
                  <a:spcPts val="6803"/>
                </a:lnSpc>
              </a:pPr>
              <a:r>
                <a:rPr dirty="0" lang="en-US" spc="340" sz="6803">
                  <a:solidFill>
                    <a:srgbClr val="363633"/>
                  </a:solidFill>
                  <a:latin typeface="+mj-lt"/>
                </a:rPr>
                <a:t>IN THIS MODULE</a:t>
              </a:r>
            </a:p>
          </p:txBody>
        </p:sp>
        <p:sp>
          <p:nvSpPr>
            <p:cNvPr id="7" name="TextBox 7"/>
            <p:cNvSpPr txBox="1"/>
            <p:nvPr/>
          </p:nvSpPr>
          <p:spPr>
            <a:xfrm>
              <a:off x="1970297" y="3849783"/>
              <a:ext cx="11329209" cy="8320598"/>
            </a:xfrm>
            <a:prstGeom prst="rect">
              <a:avLst/>
            </a:prstGeom>
          </p:spPr>
          <p:txBody>
            <a:bodyPr anchor="t" bIns="0" lIns="0" rIns="0" rtlCol="0" tIns="0">
              <a:spAutoFit/>
            </a:bodyPr>
            <a:lstStyle/>
            <a:p>
              <a:pPr>
                <a:lnSpc>
                  <a:spcPts val="3817"/>
                </a:lnSpc>
              </a:pPr>
              <a:endParaRPr dirty="0">
                <a:latin typeface="+mj-lt"/>
              </a:endParaRPr>
            </a:p>
            <a:p>
              <a:pPr algn="just" indent="-353183" lvl="1" marL="706366">
                <a:lnSpc>
                  <a:spcPts val="4580"/>
                </a:lnSpc>
                <a:buFont typeface="Arial"/>
                <a:buChar char="•"/>
              </a:pPr>
              <a:r>
                <a:rPr dirty="0" lang="en-US" sz="3271">
                  <a:solidFill>
                    <a:srgbClr val="363633"/>
                  </a:solidFill>
                  <a:latin typeface="+mj-lt"/>
                </a:rPr>
                <a:t>Grounding - Body check- in. </a:t>
              </a:r>
            </a:p>
            <a:p>
              <a:pPr algn="just" indent="-353183" lvl="1" marL="706366">
                <a:lnSpc>
                  <a:spcPts val="4580"/>
                </a:lnSpc>
                <a:buFont typeface="Arial"/>
                <a:buChar char="•"/>
              </a:pPr>
              <a:r>
                <a:rPr dirty="0" lang="en-US" sz="3271">
                  <a:solidFill>
                    <a:srgbClr val="363633"/>
                  </a:solidFill>
                  <a:latin typeface="+mj-lt"/>
                </a:rPr>
                <a:t>Challenges for care providers</a:t>
              </a:r>
            </a:p>
            <a:p>
              <a:pPr algn="just" indent="-353183" lvl="1" marL="706366">
                <a:lnSpc>
                  <a:spcPts val="4580"/>
                </a:lnSpc>
                <a:buFont typeface="Arial"/>
                <a:buChar char="•"/>
              </a:pPr>
              <a:r>
                <a:rPr dirty="0" lang="en-US" sz="3271">
                  <a:solidFill>
                    <a:srgbClr val="363633"/>
                  </a:solidFill>
                  <a:latin typeface="+mj-lt"/>
                </a:rPr>
                <a:t>Trauma  and talking</a:t>
              </a:r>
            </a:p>
            <a:p>
              <a:pPr algn="just" indent="-341409" lvl="1" marL="682819">
                <a:lnSpc>
                  <a:spcPts val="4427"/>
                </a:lnSpc>
                <a:buFont typeface="Arial"/>
                <a:buChar char="•"/>
              </a:pPr>
              <a:r>
                <a:rPr dirty="0" lang="en-US" sz="3162">
                  <a:solidFill>
                    <a:srgbClr val="363633"/>
                  </a:solidFill>
                  <a:latin typeface="+mj-lt"/>
                </a:rPr>
                <a:t>How fear holds us back and what we can do about it</a:t>
              </a:r>
            </a:p>
            <a:p>
              <a:pPr indent="-353183" lvl="1" marL="706366">
                <a:lnSpc>
                  <a:spcPts val="4580"/>
                </a:lnSpc>
                <a:buFont typeface="Arial"/>
                <a:buChar char="•"/>
              </a:pPr>
              <a:r>
                <a:rPr dirty="0" lang="en-US" sz="3271">
                  <a:solidFill>
                    <a:srgbClr val="363633"/>
                  </a:solidFill>
                  <a:latin typeface="+mj-lt"/>
                </a:rPr>
                <a:t>Identifying and Using your Strengths in conversations</a:t>
              </a:r>
            </a:p>
            <a:p>
              <a:pPr algn="just" indent="-353183" lvl="1" marL="706366">
                <a:lnSpc>
                  <a:spcPts val="4580"/>
                </a:lnSpc>
                <a:buFont typeface="Arial"/>
                <a:buChar char="•"/>
              </a:pPr>
              <a:r>
                <a:rPr dirty="0" lang="en-US" sz="3271">
                  <a:solidFill>
                    <a:srgbClr val="363633"/>
                  </a:solidFill>
                  <a:latin typeface="+mj-lt"/>
                </a:rPr>
                <a:t>Repair</a:t>
              </a:r>
            </a:p>
            <a:p>
              <a:pPr algn="just" indent="-353183" lvl="1" marL="706366">
                <a:lnSpc>
                  <a:spcPts val="4580"/>
                </a:lnSpc>
                <a:buFont typeface="Arial"/>
                <a:buChar char="•"/>
              </a:pPr>
              <a:r>
                <a:rPr dirty="0" lang="en-US" sz="3271">
                  <a:solidFill>
                    <a:srgbClr val="363633"/>
                  </a:solidFill>
                  <a:latin typeface="+mj-lt"/>
                </a:rPr>
                <a:t>We are not alone</a:t>
              </a:r>
            </a:p>
            <a:p>
              <a:pPr algn="l">
                <a:lnSpc>
                  <a:spcPts val="2511"/>
                </a:lnSpc>
              </a:pPr>
              <a:endParaRPr dirty="0" lang="en-US" sz="3271">
                <a:solidFill>
                  <a:srgbClr val="363633"/>
                </a:solidFill>
                <a:latin typeface="+mj-lt"/>
              </a:endParaRPr>
            </a:p>
          </p:txBody>
        </p:sp>
        <p:sp>
          <p:nvSpPr>
            <p:cNvPr id="8" name="AutoShape 8"/>
            <p:cNvSpPr/>
            <p:nvPr/>
          </p:nvSpPr>
          <p:spPr>
            <a:xfrm>
              <a:off x="1970297" y="3221947"/>
              <a:ext cx="1329951" cy="138537"/>
            </a:xfrm>
            <a:prstGeom prst="rect">
              <a:avLst/>
            </a:prstGeom>
            <a:solidFill>
              <a:srgbClr val="FEB06A"/>
            </a:solidFill>
          </p:spPr>
        </p:sp>
      </p:grpSp>
      <p:sp>
        <p:nvSpPr>
          <p:cNvPr id="9" name="Footer Placeholder 8">
            <a:extLst>
              <a:ext uri="{FF2B5EF4-FFF2-40B4-BE49-F238E27FC236}">
                <a16:creationId xmlns:a16="http://schemas.microsoft.com/office/drawing/2014/main" id="{D47C905B-53E1-9544-9EE5-0B0EA17F60EC}"/>
              </a:ext>
            </a:extLst>
          </p:cNvPr>
          <p:cNvSpPr>
            <a:spLocks noGrp="1"/>
          </p:cNvSpPr>
          <p:nvPr>
            <p:ph idx="11" sz="quarter" type="ftr"/>
          </p:nvPr>
        </p:nvSpPr>
        <p:spPr>
          <a:xfrm>
            <a:off x="14859000" y="9765989"/>
            <a:ext cx="2895600" cy="365125"/>
          </a:xfrm>
        </p:spPr>
        <p:txBody>
          <a:bodyPr/>
          <a:lstStyle/>
          <a:p>
            <a:r>
              <a:rPr dirty="0" lang="en-US">
                <a:solidFill>
                  <a:schemeClr val="bg1">
                    <a:lumMod val="85000"/>
                  </a:schemeClr>
                </a:solidFill>
              </a:rPr>
              <a:t>Difficult Conversations with Children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4F4"/>
        </a:solidFill>
        <a:effectLst/>
      </p:bgPr>
    </p:bg>
    <p:spTree>
      <p:nvGrpSpPr>
        <p:cNvPr id="1" name=""/>
        <p:cNvGrpSpPr/>
        <p:nvPr/>
      </p:nvGrpSpPr>
      <p:grpSpPr>
        <a:xfrm>
          <a:off x="0" y="0"/>
          <a:ext cx="0" cy="0"/>
          <a:chOff x="0" y="0"/>
          <a:chExt cx="0" cy="0"/>
        </a:xfrm>
      </p:grpSpPr>
      <p:sp>
        <p:nvSpPr>
          <p:cNvPr id="2" name="AutoShape 2"/>
          <p:cNvSpPr/>
          <p:nvPr/>
        </p:nvSpPr>
        <p:spPr>
          <a:xfrm>
            <a:off x="0" y="9338667"/>
            <a:ext cx="18288000" cy="948333"/>
          </a:xfrm>
          <a:prstGeom prst="rect">
            <a:avLst/>
          </a:prstGeom>
          <a:solidFill>
            <a:srgbClr val="4D5379"/>
          </a:solidFill>
        </p:spPr>
      </p:sp>
      <p:sp>
        <p:nvSpPr>
          <p:cNvPr id="3" name="AutoShape 3"/>
          <p:cNvSpPr/>
          <p:nvPr/>
        </p:nvSpPr>
        <p:spPr>
          <a:xfrm rot="2342563">
            <a:off x="12025737" y="-1835841"/>
            <a:ext cx="10106482" cy="5201614"/>
          </a:xfrm>
          <a:prstGeom prst="rect">
            <a:avLst/>
          </a:prstGeom>
          <a:solidFill>
            <a:srgbClr val="FFFFFF"/>
          </a:solidFill>
        </p:spPr>
      </p:sp>
      <p:pic>
        <p:nvPicPr>
          <p:cNvPr id="4" name="Picture 4"/>
          <p:cNvPicPr>
            <a:picLocks noChangeAspect="1"/>
          </p:cNvPicPr>
          <p:nvPr/>
        </p:nvPicPr>
        <p:blipFill>
          <a:blip r:embed="rId3"/>
          <a:srcRect/>
          <a:stretch>
            <a:fillRect/>
          </a:stretch>
        </p:blipFill>
        <p:spPr>
          <a:xfrm>
            <a:off x="27028" y="8554"/>
            <a:ext cx="9144000" cy="9144000"/>
          </a:xfrm>
          <a:prstGeom prst="rect">
            <a:avLst/>
          </a:prstGeom>
        </p:spPr>
      </p:pic>
      <p:sp>
        <p:nvSpPr>
          <p:cNvPr id="5" name="TextBox 5"/>
          <p:cNvSpPr txBox="1"/>
          <p:nvPr/>
        </p:nvSpPr>
        <p:spPr>
          <a:xfrm>
            <a:off x="6748921" y="329705"/>
            <a:ext cx="10219611" cy="2173415"/>
          </a:xfrm>
          <a:prstGeom prst="rect">
            <a:avLst/>
          </a:prstGeom>
        </p:spPr>
        <p:txBody>
          <a:bodyPr lIns="0" tIns="0" rIns="0" bIns="0" rtlCol="0" anchor="t">
            <a:spAutoFit/>
          </a:bodyPr>
          <a:lstStyle/>
          <a:p>
            <a:pPr algn="ctr">
              <a:lnSpc>
                <a:spcPts val="8909"/>
              </a:lnSpc>
              <a:spcBef>
                <a:spcPct val="0"/>
              </a:spcBef>
            </a:pPr>
            <a:r>
              <a:rPr lang="en-US" sz="5200" spc="659" dirty="0">
                <a:solidFill>
                  <a:srgbClr val="000000"/>
                </a:solidFill>
                <a:latin typeface="+mj-lt"/>
              </a:rPr>
              <a:t>Grounding - sensing and relaxing  </a:t>
            </a:r>
          </a:p>
        </p:txBody>
      </p:sp>
      <p:sp>
        <p:nvSpPr>
          <p:cNvPr id="6" name="TextBox 6"/>
          <p:cNvSpPr txBox="1"/>
          <p:nvPr/>
        </p:nvSpPr>
        <p:spPr>
          <a:xfrm>
            <a:off x="9653005" y="3379143"/>
            <a:ext cx="7934978" cy="6105326"/>
          </a:xfrm>
          <a:prstGeom prst="rect">
            <a:avLst/>
          </a:prstGeom>
        </p:spPr>
        <p:txBody>
          <a:bodyPr lIns="0" tIns="0" rIns="0" bIns="0" rtlCol="0" anchor="t">
            <a:spAutoFit/>
          </a:bodyPr>
          <a:lstStyle/>
          <a:p>
            <a:pPr>
              <a:lnSpc>
                <a:spcPts val="3359"/>
              </a:lnSpc>
            </a:pPr>
            <a:r>
              <a:rPr lang="en-US" sz="2400" spc="139" dirty="0">
                <a:solidFill>
                  <a:srgbClr val="000000"/>
                </a:solidFill>
                <a:latin typeface="+mj-lt"/>
              </a:rPr>
              <a:t>Plant your feet on the ground or </a:t>
            </a:r>
          </a:p>
          <a:p>
            <a:pPr>
              <a:lnSpc>
                <a:spcPts val="4056"/>
              </a:lnSpc>
            </a:pPr>
            <a:r>
              <a:rPr lang="en-US" sz="2400" spc="158" dirty="0">
                <a:solidFill>
                  <a:srgbClr val="000000"/>
                </a:solidFill>
                <a:latin typeface="+mj-lt"/>
              </a:rPr>
              <a:t>lie down if you can</a:t>
            </a:r>
          </a:p>
          <a:p>
            <a:pPr>
              <a:lnSpc>
                <a:spcPts val="4056"/>
              </a:lnSpc>
            </a:pPr>
            <a:endParaRPr lang="en-US" sz="2400" spc="158" dirty="0">
              <a:solidFill>
                <a:srgbClr val="000000"/>
              </a:solidFill>
              <a:latin typeface="+mj-lt"/>
            </a:endParaRPr>
          </a:p>
          <a:p>
            <a:pPr>
              <a:lnSpc>
                <a:spcPts val="4056"/>
              </a:lnSpc>
            </a:pPr>
            <a:r>
              <a:rPr lang="en-US" sz="2400" spc="158" dirty="0">
                <a:solidFill>
                  <a:srgbClr val="000000"/>
                </a:solidFill>
                <a:latin typeface="+mj-lt"/>
              </a:rPr>
              <a:t>We will tense each part of our body body in turn then relax it.   </a:t>
            </a:r>
          </a:p>
          <a:p>
            <a:pPr>
              <a:lnSpc>
                <a:spcPts val="4056"/>
              </a:lnSpc>
            </a:pPr>
            <a:endParaRPr lang="en-US" sz="2400" spc="158" dirty="0">
              <a:solidFill>
                <a:srgbClr val="000000"/>
              </a:solidFill>
              <a:latin typeface="+mj-lt"/>
            </a:endParaRPr>
          </a:p>
          <a:p>
            <a:pPr>
              <a:lnSpc>
                <a:spcPts val="4056"/>
              </a:lnSpc>
            </a:pPr>
            <a:r>
              <a:rPr lang="en-US" sz="2400" spc="158" dirty="0">
                <a:solidFill>
                  <a:srgbClr val="000000"/>
                </a:solidFill>
                <a:latin typeface="+mj-lt"/>
              </a:rPr>
              <a:t>Throughout today’s training, if you feel a sensation in your body, notice it, remember it, and we can use it as information we will check in regularly to see if we can learn anything from our physical reactions today. </a:t>
            </a:r>
          </a:p>
          <a:p>
            <a:pPr algn="ctr">
              <a:lnSpc>
                <a:spcPts val="4500"/>
              </a:lnSpc>
            </a:pPr>
            <a:endParaRPr lang="en-US" sz="2400" spc="158" dirty="0">
              <a:solidFill>
                <a:srgbClr val="000000"/>
              </a:solidFill>
              <a:latin typeface="+mj-lt"/>
            </a:endParaRPr>
          </a:p>
          <a:p>
            <a:pPr algn="ctr">
              <a:lnSpc>
                <a:spcPts val="2893"/>
              </a:lnSpc>
            </a:pPr>
            <a:endParaRPr lang="en-US" sz="2400" spc="158" dirty="0">
              <a:solidFill>
                <a:srgbClr val="000000"/>
              </a:solidFill>
              <a:latin typeface="+mj-lt"/>
            </a:endParaRPr>
          </a:p>
        </p:txBody>
      </p:sp>
      <p:sp>
        <p:nvSpPr>
          <p:cNvPr id="7" name="Footer Placeholder 6">
            <a:extLst>
              <a:ext uri="{FF2B5EF4-FFF2-40B4-BE49-F238E27FC236}">
                <a16:creationId xmlns:a16="http://schemas.microsoft.com/office/drawing/2014/main" id="{0187C1F7-03EF-A54D-BF7F-7217CCA91CD5}"/>
              </a:ext>
            </a:extLst>
          </p:cNvPr>
          <p:cNvSpPr>
            <a:spLocks noGrp="1"/>
          </p:cNvSpPr>
          <p:nvPr>
            <p:ph type="ftr" sz="quarter" idx="11"/>
          </p:nvPr>
        </p:nvSpPr>
        <p:spPr>
          <a:xfrm>
            <a:off x="14773698" y="9630270"/>
            <a:ext cx="2895600" cy="365125"/>
          </a:xfrm>
        </p:spPr>
        <p:txBody>
          <a:bodyPr/>
          <a:lstStyle/>
          <a:p>
            <a:r>
              <a:rPr lang="en-US" dirty="0">
                <a:solidFill>
                  <a:schemeClr val="bg1">
                    <a:lumMod val="85000"/>
                  </a:schemeClr>
                </a:solidFill>
              </a:rPr>
              <a:t>Difficult Conversations with Children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A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853267" y="-1071562"/>
            <a:ext cx="6434733" cy="6434733"/>
          </a:xfrm>
          <a:prstGeom prst="rect">
            <a:avLst/>
          </a:prstGeom>
        </p:spPr>
      </p:pic>
      <p:sp>
        <p:nvSpPr>
          <p:cNvPr id="3" name="AutoShape 3"/>
          <p:cNvSpPr/>
          <p:nvPr/>
        </p:nvSpPr>
        <p:spPr>
          <a:xfrm>
            <a:off x="0" y="9313326"/>
            <a:ext cx="18288000" cy="1291233"/>
          </a:xfrm>
          <a:prstGeom prst="rect">
            <a:avLst/>
          </a:prstGeom>
          <a:solidFill>
            <a:srgbClr val="4D5379"/>
          </a:solidFill>
        </p:spPr>
      </p:sp>
      <p:pic>
        <p:nvPicPr>
          <p:cNvPr id="4" name="Picture 4"/>
          <p:cNvPicPr>
            <a:picLocks noChangeAspect="1"/>
          </p:cNvPicPr>
          <p:nvPr/>
        </p:nvPicPr>
        <p:blipFill>
          <a:blip r:embed="rId5"/>
          <a:stretch>
            <a:fillRect/>
          </a:stretch>
        </p:blipFill>
        <p:spPr>
          <a:xfrm>
            <a:off x="0" y="0"/>
            <a:ext cx="5477828" cy="9504759"/>
          </a:xfrm>
          <a:prstGeom prst="rect">
            <a:avLst/>
          </a:prstGeom>
        </p:spPr>
      </p:pic>
      <p:sp>
        <p:nvSpPr>
          <p:cNvPr id="5" name="TextBox 5"/>
          <p:cNvSpPr txBox="1"/>
          <p:nvPr/>
        </p:nvSpPr>
        <p:spPr>
          <a:xfrm>
            <a:off x="6194631" y="4122625"/>
            <a:ext cx="11064669" cy="4904163"/>
          </a:xfrm>
          <a:prstGeom prst="rect">
            <a:avLst/>
          </a:prstGeom>
        </p:spPr>
        <p:txBody>
          <a:bodyPr anchor="t" bIns="0" lIns="0" rIns="0" rtlCol="0" tIns="0">
            <a:spAutoFit/>
          </a:bodyPr>
          <a:lstStyle/>
          <a:p>
            <a:pPr indent="-259080" lvl="1" marL="518160">
              <a:lnSpc>
                <a:spcPts val="2616"/>
              </a:lnSpc>
              <a:buFont typeface="Arial"/>
              <a:buChar char="•"/>
            </a:pPr>
            <a:r>
              <a:rPr dirty="0" lang="en-US" spc="240" sz="2400">
                <a:solidFill>
                  <a:srgbClr val="000000"/>
                </a:solidFill>
                <a:latin typeface="+mj-lt"/>
              </a:rPr>
              <a:t>Watch the film made by parents, practitioners and children. How can we talk about the fears and challenges felt by the care providers?  </a:t>
            </a:r>
          </a:p>
          <a:p>
            <a:pPr>
              <a:lnSpc>
                <a:spcPts val="2616"/>
              </a:lnSpc>
            </a:pPr>
            <a:r>
              <a:rPr dirty="0" lang="en-US" spc="240" sz="2400">
                <a:solidFill>
                  <a:srgbClr val="000000"/>
                </a:solidFill>
                <a:latin typeface="+mj-lt"/>
              </a:rPr>
              <a:t> </a:t>
            </a:r>
          </a:p>
          <a:p>
            <a:pPr>
              <a:lnSpc>
                <a:spcPts val="2616"/>
              </a:lnSpc>
            </a:pPr>
            <a:endParaRPr dirty="0" lang="en-US" spc="240" sz="2400">
              <a:solidFill>
                <a:srgbClr val="000000"/>
              </a:solidFill>
              <a:latin typeface="+mj-lt"/>
            </a:endParaRPr>
          </a:p>
          <a:p>
            <a:pPr indent="-259080" lvl="1" marL="518160">
              <a:lnSpc>
                <a:spcPts val="2616"/>
              </a:lnSpc>
              <a:buFont typeface="Arial"/>
              <a:buChar char="•"/>
            </a:pPr>
            <a:r>
              <a:rPr dirty="0" lang="en-US" spc="240" sz="2400">
                <a:solidFill>
                  <a:srgbClr val="000000"/>
                </a:solidFill>
                <a:latin typeface="+mj-lt"/>
              </a:rPr>
              <a:t>Break into small groups and write down some of the worries you heard on the film</a:t>
            </a:r>
          </a:p>
          <a:p>
            <a:pPr>
              <a:lnSpc>
                <a:spcPts val="2616"/>
              </a:lnSpc>
            </a:pPr>
            <a:endParaRPr dirty="0" lang="en-US" spc="240" sz="2400">
              <a:solidFill>
                <a:srgbClr val="000000"/>
              </a:solidFill>
              <a:latin typeface="+mj-lt"/>
            </a:endParaRPr>
          </a:p>
          <a:p>
            <a:pPr indent="-259080" lvl="1" marL="518160">
              <a:lnSpc>
                <a:spcPts val="2616"/>
              </a:lnSpc>
              <a:buFont typeface="Arial"/>
              <a:buChar char="•"/>
            </a:pPr>
            <a:r>
              <a:rPr dirty="0" lang="en-US" spc="240" sz="2400">
                <a:solidFill>
                  <a:srgbClr val="000000"/>
                </a:solidFill>
                <a:latin typeface="+mj-lt"/>
              </a:rPr>
              <a:t>How do you feel about your child's birth situation?  The more honest you are now the more easily we will be able to come with great conversations. </a:t>
            </a:r>
          </a:p>
          <a:p>
            <a:pPr>
              <a:lnSpc>
                <a:spcPts val="2616"/>
              </a:lnSpc>
            </a:pPr>
            <a:endParaRPr dirty="0" lang="en-US" spc="240" sz="2400">
              <a:solidFill>
                <a:srgbClr val="000000"/>
              </a:solidFill>
              <a:latin typeface="+mj-lt"/>
            </a:endParaRPr>
          </a:p>
          <a:p>
            <a:pPr indent="-259080" lvl="1" marL="518160">
              <a:lnSpc>
                <a:spcPts val="2616"/>
              </a:lnSpc>
              <a:buFont typeface="Arial"/>
              <a:buChar char="•"/>
            </a:pPr>
            <a:r>
              <a:rPr dirty="0" lang="en-US" spc="240" sz="2400">
                <a:solidFill>
                  <a:srgbClr val="000000"/>
                </a:solidFill>
                <a:latin typeface="+mj-lt"/>
              </a:rPr>
              <a:t>Please be prepared to share some of your answers with the full group  </a:t>
            </a:r>
          </a:p>
          <a:p>
            <a:pPr>
              <a:lnSpc>
                <a:spcPts val="1517"/>
              </a:lnSpc>
            </a:pPr>
            <a:endParaRPr dirty="0" lang="en-US" spc="240" sz="2400">
              <a:solidFill>
                <a:srgbClr val="000000"/>
              </a:solidFill>
              <a:latin typeface="+mj-lt"/>
            </a:endParaRPr>
          </a:p>
          <a:p>
            <a:pPr algn="ctr">
              <a:lnSpc>
                <a:spcPts val="1517"/>
              </a:lnSpc>
            </a:pPr>
            <a:endParaRPr dirty="0" lang="en-US" spc="240" sz="2400">
              <a:solidFill>
                <a:srgbClr val="000000"/>
              </a:solidFill>
              <a:latin typeface="+mj-lt"/>
            </a:endParaRPr>
          </a:p>
          <a:p>
            <a:pPr algn="ctr">
              <a:lnSpc>
                <a:spcPts val="1517"/>
              </a:lnSpc>
            </a:pPr>
            <a:r>
              <a:rPr dirty="0" lang="en-US" spc="139" sz="1400">
                <a:solidFill>
                  <a:srgbClr val="000000"/>
                </a:solidFill>
                <a:latin typeface="+mj-lt"/>
              </a:rPr>
              <a:t> </a:t>
            </a:r>
          </a:p>
        </p:txBody>
      </p:sp>
      <p:grpSp>
        <p:nvGrpSpPr>
          <p:cNvPr id="6" name="Group 6"/>
          <p:cNvGrpSpPr/>
          <p:nvPr/>
        </p:nvGrpSpPr>
        <p:grpSpPr>
          <a:xfrm>
            <a:off x="6194631" y="1128712"/>
            <a:ext cx="10590094" cy="3438299"/>
            <a:chOff x="0" y="133349"/>
            <a:chExt cx="14120125" cy="4584399"/>
          </a:xfrm>
        </p:grpSpPr>
        <p:sp>
          <p:nvSpPr>
            <p:cNvPr id="7" name="TextBox 7"/>
            <p:cNvSpPr txBox="1"/>
            <p:nvPr/>
          </p:nvSpPr>
          <p:spPr>
            <a:xfrm>
              <a:off x="0" y="133349"/>
              <a:ext cx="12028254" cy="2308411"/>
            </a:xfrm>
            <a:prstGeom prst="rect">
              <a:avLst/>
            </a:prstGeom>
          </p:spPr>
          <p:txBody>
            <a:bodyPr anchor="t" bIns="0" lIns="0" rIns="0" rtlCol="0" tIns="0">
              <a:spAutoFit/>
            </a:bodyPr>
            <a:lstStyle/>
            <a:p>
              <a:pPr algn="l">
                <a:lnSpc>
                  <a:spcPts val="6875"/>
                </a:lnSpc>
              </a:pPr>
              <a:r>
                <a:rPr dirty="0" lang="en-US" spc="343" sz="4800">
                  <a:solidFill>
                    <a:srgbClr val="363633"/>
                  </a:solidFill>
                  <a:latin typeface="+mj-lt"/>
                </a:rPr>
                <a:t>WHAT DO WE HEAR ABOUT CARER'S WORRIES?</a:t>
              </a:r>
            </a:p>
          </p:txBody>
        </p:sp>
        <p:sp>
          <p:nvSpPr>
            <p:cNvPr id="8" name="TextBox 8"/>
            <p:cNvSpPr txBox="1"/>
            <p:nvPr/>
          </p:nvSpPr>
          <p:spPr>
            <a:xfrm>
              <a:off x="2091870" y="4365573"/>
              <a:ext cx="12028255" cy="352175"/>
            </a:xfrm>
            <a:prstGeom prst="rect">
              <a:avLst/>
            </a:prstGeom>
          </p:spPr>
          <p:txBody>
            <a:bodyPr anchor="t" bIns="0" lIns="0" rIns="0" rtlCol="0" tIns="0">
              <a:spAutoFit/>
            </a:bodyPr>
            <a:lstStyle/>
            <a:p>
              <a:pPr algn="l">
                <a:lnSpc>
                  <a:spcPts val="2229"/>
                </a:lnSpc>
              </a:pPr>
              <a:endParaRPr/>
            </a:p>
          </p:txBody>
        </p:sp>
      </p:grpSp>
      <p:sp>
        <p:nvSpPr>
          <p:cNvPr id="9" name="Footer Placeholder 8">
            <a:extLst>
              <a:ext uri="{FF2B5EF4-FFF2-40B4-BE49-F238E27FC236}">
                <a16:creationId xmlns:a16="http://schemas.microsoft.com/office/drawing/2014/main" id="{0FE3E177-8971-6E46-AF60-35F5C7F4230C}"/>
              </a:ext>
            </a:extLst>
          </p:cNvPr>
          <p:cNvSpPr>
            <a:spLocks noGrp="1"/>
          </p:cNvSpPr>
          <p:nvPr>
            <p:ph idx="11" sz="quarter" type="ftr"/>
          </p:nvPr>
        </p:nvSpPr>
        <p:spPr>
          <a:xfrm>
            <a:off x="15070633" y="9658482"/>
            <a:ext cx="2895600" cy="365125"/>
          </a:xfrm>
        </p:spPr>
        <p:txBody>
          <a:bodyPr/>
          <a:lstStyle/>
          <a:p>
            <a:r>
              <a:rPr dirty="0" lang="en-US">
                <a:solidFill>
                  <a:schemeClr val="bg1">
                    <a:lumMod val="85000"/>
                  </a:schemeClr>
                </a:solidFill>
              </a:rPr>
              <a:t>Difficult Conversations with Children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040152" y="-1270923"/>
            <a:ext cx="6434733" cy="6434733"/>
          </a:xfrm>
          <a:prstGeom prst="rect">
            <a:avLst/>
          </a:prstGeom>
        </p:spPr>
      </p:pic>
      <p:sp>
        <p:nvSpPr>
          <p:cNvPr id="3" name="TextBox 3"/>
          <p:cNvSpPr txBox="1"/>
          <p:nvPr/>
        </p:nvSpPr>
        <p:spPr>
          <a:xfrm>
            <a:off x="1028700" y="1475356"/>
            <a:ext cx="13651548" cy="7750712"/>
          </a:xfrm>
          <a:prstGeom prst="rect">
            <a:avLst/>
          </a:prstGeom>
        </p:spPr>
        <p:txBody>
          <a:bodyPr lIns="0" tIns="0" rIns="0" bIns="0" rtlCol="0" anchor="t">
            <a:spAutoFit/>
          </a:bodyPr>
          <a:lstStyle/>
          <a:p>
            <a:pPr marL="584131" lvl="1" indent="-292066">
              <a:lnSpc>
                <a:spcPts val="3787"/>
              </a:lnSpc>
              <a:buFont typeface="Arial"/>
              <a:buChar char="•"/>
            </a:pPr>
            <a:r>
              <a:rPr lang="en-US" sz="2705" dirty="0">
                <a:solidFill>
                  <a:srgbClr val="000000"/>
                </a:solidFill>
                <a:latin typeface="+mj-lt"/>
              </a:rPr>
              <a:t>Hopes and fears exist side by side all the time</a:t>
            </a:r>
          </a:p>
          <a:p>
            <a:pPr marL="584131" lvl="1" indent="-292066">
              <a:lnSpc>
                <a:spcPts val="3787"/>
              </a:lnSpc>
              <a:buFont typeface="Arial"/>
              <a:buChar char="•"/>
            </a:pPr>
            <a:r>
              <a:rPr lang="en-US" sz="2705" dirty="0">
                <a:solidFill>
                  <a:srgbClr val="000000"/>
                </a:solidFill>
                <a:latin typeface="+mj-lt"/>
              </a:rPr>
              <a:t>The hope is they feel you are a safe space.  </a:t>
            </a:r>
          </a:p>
          <a:p>
            <a:pPr marL="584131" lvl="1" indent="-292066">
              <a:lnSpc>
                <a:spcPts val="3787"/>
              </a:lnSpc>
              <a:buFont typeface="Arial"/>
              <a:buChar char="•"/>
            </a:pPr>
            <a:r>
              <a:rPr lang="en-US" sz="2705" dirty="0">
                <a:solidFill>
                  <a:srgbClr val="000000"/>
                </a:solidFill>
                <a:latin typeface="+mj-lt"/>
              </a:rPr>
              <a:t>If you bring it up too quickly they will shut down. </a:t>
            </a:r>
          </a:p>
          <a:p>
            <a:pPr marL="584131" lvl="1" indent="-292066">
              <a:lnSpc>
                <a:spcPts val="3787"/>
              </a:lnSpc>
              <a:buFont typeface="Arial"/>
              <a:buChar char="•"/>
            </a:pPr>
            <a:r>
              <a:rPr lang="en-US" sz="2705" dirty="0">
                <a:solidFill>
                  <a:srgbClr val="000000"/>
                </a:solidFill>
                <a:latin typeface="+mj-lt"/>
              </a:rPr>
              <a:t>She blames me a lot – its probably aimed at her birth mother.  It gets me down but she must feel secure in our relationship! </a:t>
            </a:r>
          </a:p>
          <a:p>
            <a:pPr marL="584131" lvl="1" indent="-292066">
              <a:lnSpc>
                <a:spcPts val="3787"/>
              </a:lnSpc>
              <a:buFont typeface="Arial"/>
              <a:buChar char="•"/>
            </a:pPr>
            <a:r>
              <a:rPr lang="en-US" sz="2705" dirty="0">
                <a:solidFill>
                  <a:srgbClr val="000000"/>
                </a:solidFill>
                <a:latin typeface="+mj-lt"/>
              </a:rPr>
              <a:t>Did my mother have a choice to give me up? I didn’t know. </a:t>
            </a:r>
          </a:p>
          <a:p>
            <a:pPr marL="584131" lvl="1" indent="-292066">
              <a:lnSpc>
                <a:spcPts val="3787"/>
              </a:lnSpc>
              <a:buFont typeface="Arial"/>
              <a:buChar char="•"/>
            </a:pPr>
            <a:r>
              <a:rPr lang="en-US" sz="2705" dirty="0">
                <a:solidFill>
                  <a:srgbClr val="000000"/>
                </a:solidFill>
                <a:latin typeface="+mj-lt"/>
              </a:rPr>
              <a:t>Often, I feel on the back foot – I just tried to fumble it. </a:t>
            </a:r>
          </a:p>
          <a:p>
            <a:pPr marL="584131" lvl="1" indent="-292066">
              <a:lnSpc>
                <a:spcPts val="3787"/>
              </a:lnSpc>
              <a:buFont typeface="Arial"/>
              <a:buChar char="•"/>
            </a:pPr>
            <a:r>
              <a:rPr lang="en-US" sz="2705" dirty="0">
                <a:solidFill>
                  <a:srgbClr val="000000"/>
                </a:solidFill>
                <a:latin typeface="+mj-lt"/>
              </a:rPr>
              <a:t>She analyses everything far too much – she is ultra-sensitive</a:t>
            </a:r>
          </a:p>
          <a:p>
            <a:pPr marL="584131" lvl="1" indent="-292066">
              <a:lnSpc>
                <a:spcPts val="3787"/>
              </a:lnSpc>
              <a:buFont typeface="Arial"/>
              <a:buChar char="•"/>
            </a:pPr>
            <a:r>
              <a:rPr lang="en-US" sz="2705" dirty="0">
                <a:solidFill>
                  <a:srgbClr val="000000"/>
                </a:solidFill>
                <a:latin typeface="+mj-lt"/>
              </a:rPr>
              <a:t>How do I bring it round to none of this is her fault? </a:t>
            </a:r>
          </a:p>
          <a:p>
            <a:pPr marL="584131" lvl="1" indent="-292066">
              <a:lnSpc>
                <a:spcPts val="3787"/>
              </a:lnSpc>
              <a:buFont typeface="Arial"/>
              <a:buChar char="•"/>
            </a:pPr>
            <a:r>
              <a:rPr lang="en-US" sz="2705" dirty="0">
                <a:solidFill>
                  <a:srgbClr val="000000"/>
                </a:solidFill>
                <a:latin typeface="+mj-lt"/>
              </a:rPr>
              <a:t>If you push them the barriers are going to go up even more</a:t>
            </a:r>
          </a:p>
          <a:p>
            <a:pPr marL="584131" lvl="1" indent="-292066">
              <a:lnSpc>
                <a:spcPts val="3787"/>
              </a:lnSpc>
              <a:buFont typeface="Arial"/>
              <a:buChar char="•"/>
            </a:pPr>
            <a:r>
              <a:rPr lang="en-US" sz="2705" dirty="0">
                <a:solidFill>
                  <a:srgbClr val="000000"/>
                </a:solidFill>
                <a:latin typeface="+mj-lt"/>
              </a:rPr>
              <a:t>You don’t want to have a miserable ending to the day. </a:t>
            </a:r>
          </a:p>
          <a:p>
            <a:pPr marL="584131" lvl="1" indent="-292066">
              <a:lnSpc>
                <a:spcPts val="3787"/>
              </a:lnSpc>
              <a:buFont typeface="Arial"/>
              <a:buChar char="•"/>
            </a:pPr>
            <a:r>
              <a:rPr lang="en-US" sz="2705" dirty="0">
                <a:solidFill>
                  <a:srgbClr val="000000"/>
                </a:solidFill>
                <a:latin typeface="+mj-lt"/>
              </a:rPr>
              <a:t>Structure  - how do we get started? </a:t>
            </a:r>
          </a:p>
          <a:p>
            <a:pPr marL="584131" lvl="1" indent="-292066">
              <a:lnSpc>
                <a:spcPts val="3787"/>
              </a:lnSpc>
              <a:buFont typeface="Arial"/>
              <a:buChar char="•"/>
            </a:pPr>
            <a:r>
              <a:rPr lang="en-US" sz="2705" dirty="0">
                <a:solidFill>
                  <a:srgbClr val="000000"/>
                </a:solidFill>
                <a:latin typeface="+mj-lt"/>
              </a:rPr>
              <a:t>What are some empathetic things to say? </a:t>
            </a:r>
          </a:p>
          <a:p>
            <a:pPr marL="584131" lvl="1" indent="-292066">
              <a:lnSpc>
                <a:spcPts val="3787"/>
              </a:lnSpc>
              <a:buFont typeface="Arial"/>
              <a:buChar char="•"/>
            </a:pPr>
            <a:r>
              <a:rPr lang="en-US" sz="2705" dirty="0">
                <a:solidFill>
                  <a:srgbClr val="000000"/>
                </a:solidFill>
                <a:latin typeface="+mj-lt"/>
              </a:rPr>
              <a:t>What are the aims of the conversation? </a:t>
            </a:r>
          </a:p>
          <a:p>
            <a:pPr marL="584131" lvl="1" indent="-292066">
              <a:lnSpc>
                <a:spcPts val="3787"/>
              </a:lnSpc>
              <a:buFont typeface="Arial"/>
              <a:buChar char="•"/>
            </a:pPr>
            <a:r>
              <a:rPr lang="en-US" sz="2705" dirty="0">
                <a:solidFill>
                  <a:srgbClr val="000000"/>
                </a:solidFill>
                <a:latin typeface="+mj-lt"/>
              </a:rPr>
              <a:t>It is difficult everyone is going to be difficult.</a:t>
            </a:r>
          </a:p>
          <a:p>
            <a:pPr marL="584131" lvl="1" indent="-292066">
              <a:lnSpc>
                <a:spcPts val="3787"/>
              </a:lnSpc>
              <a:buFont typeface="Arial"/>
              <a:buChar char="•"/>
            </a:pPr>
            <a:r>
              <a:rPr lang="en-US" sz="2705" dirty="0">
                <a:solidFill>
                  <a:srgbClr val="000000"/>
                </a:solidFill>
                <a:latin typeface="+mj-lt"/>
              </a:rPr>
              <a:t>You’re not locked into the conversation, there is an escape route at the end of it. </a:t>
            </a:r>
          </a:p>
        </p:txBody>
      </p:sp>
      <p:pic>
        <p:nvPicPr>
          <p:cNvPr id="4" name="Picture 4"/>
          <p:cNvPicPr>
            <a:picLocks noChangeAspect="1"/>
          </p:cNvPicPr>
          <p:nvPr/>
        </p:nvPicPr>
        <p:blipFill>
          <a:blip r:embed="rId5"/>
          <a:srcRect/>
          <a:stretch>
            <a:fillRect/>
          </a:stretch>
        </p:blipFill>
        <p:spPr>
          <a:xfrm>
            <a:off x="12904047" y="3645936"/>
            <a:ext cx="5969596" cy="4952277"/>
          </a:xfrm>
          <a:prstGeom prst="rect">
            <a:avLst/>
          </a:prstGeom>
        </p:spPr>
      </p:pic>
      <p:grpSp>
        <p:nvGrpSpPr>
          <p:cNvPr id="5" name="Group 5"/>
          <p:cNvGrpSpPr/>
          <p:nvPr/>
        </p:nvGrpSpPr>
        <p:grpSpPr>
          <a:xfrm>
            <a:off x="11004902" y="1079447"/>
            <a:ext cx="3874725" cy="2566489"/>
            <a:chOff x="0" y="95251"/>
            <a:chExt cx="5166300" cy="3421985"/>
          </a:xfrm>
        </p:grpSpPr>
        <p:sp>
          <p:nvSpPr>
            <p:cNvPr id="6" name="TextBox 6"/>
            <p:cNvSpPr txBox="1"/>
            <p:nvPr/>
          </p:nvSpPr>
          <p:spPr>
            <a:xfrm>
              <a:off x="0" y="95251"/>
              <a:ext cx="4400923" cy="1688583"/>
            </a:xfrm>
            <a:prstGeom prst="rect">
              <a:avLst/>
            </a:prstGeom>
          </p:spPr>
          <p:txBody>
            <a:bodyPr lIns="0" tIns="0" rIns="0" bIns="0" rtlCol="0" anchor="t">
              <a:spAutoFit/>
            </a:bodyPr>
            <a:lstStyle/>
            <a:p>
              <a:pPr algn="l">
                <a:lnSpc>
                  <a:spcPts val="5058"/>
                </a:lnSpc>
              </a:pPr>
              <a:r>
                <a:rPr lang="en-US" sz="3600" spc="252" dirty="0">
                  <a:solidFill>
                    <a:srgbClr val="363633"/>
                  </a:solidFill>
                  <a:latin typeface="+mj-lt"/>
                </a:rPr>
                <a:t>QUOTES FROM THE FILM</a:t>
              </a:r>
            </a:p>
          </p:txBody>
        </p:sp>
        <p:sp>
          <p:nvSpPr>
            <p:cNvPr id="7" name="TextBox 7"/>
            <p:cNvSpPr txBox="1"/>
            <p:nvPr/>
          </p:nvSpPr>
          <p:spPr>
            <a:xfrm>
              <a:off x="765378" y="3253133"/>
              <a:ext cx="4400922" cy="264103"/>
            </a:xfrm>
            <a:prstGeom prst="rect">
              <a:avLst/>
            </a:prstGeom>
          </p:spPr>
          <p:txBody>
            <a:bodyPr lIns="0" tIns="0" rIns="0" bIns="0" rtlCol="0" anchor="t">
              <a:spAutoFit/>
            </a:bodyPr>
            <a:lstStyle/>
            <a:p>
              <a:pPr algn="l">
                <a:lnSpc>
                  <a:spcPts val="1688"/>
                </a:lnSpc>
              </a:pPr>
              <a:endParaRPr/>
            </a:p>
          </p:txBody>
        </p:sp>
      </p:grpSp>
      <p:sp>
        <p:nvSpPr>
          <p:cNvPr id="8" name="AutoShape 3">
            <a:extLst>
              <a:ext uri="{FF2B5EF4-FFF2-40B4-BE49-F238E27FC236}">
                <a16:creationId xmlns:a16="http://schemas.microsoft.com/office/drawing/2014/main" id="{0EBB65D4-4E7D-2940-8A40-89388B6C3062}"/>
              </a:ext>
            </a:extLst>
          </p:cNvPr>
          <p:cNvSpPr/>
          <p:nvPr/>
        </p:nvSpPr>
        <p:spPr>
          <a:xfrm>
            <a:off x="0" y="9504757"/>
            <a:ext cx="18288000" cy="1291233"/>
          </a:xfrm>
          <a:prstGeom prst="rect">
            <a:avLst/>
          </a:prstGeom>
          <a:solidFill>
            <a:srgbClr val="4D5379"/>
          </a:solidFill>
        </p:spPr>
      </p:sp>
      <p:sp>
        <p:nvSpPr>
          <p:cNvPr id="9" name="Footer Placeholder 8">
            <a:extLst>
              <a:ext uri="{FF2B5EF4-FFF2-40B4-BE49-F238E27FC236}">
                <a16:creationId xmlns:a16="http://schemas.microsoft.com/office/drawing/2014/main" id="{606E37C0-38EE-504B-B770-3CFE8C56FE3A}"/>
              </a:ext>
            </a:extLst>
          </p:cNvPr>
          <p:cNvSpPr>
            <a:spLocks noGrp="1"/>
          </p:cNvSpPr>
          <p:nvPr>
            <p:ph type="ftr" sz="quarter" idx="11"/>
          </p:nvPr>
        </p:nvSpPr>
        <p:spPr>
          <a:xfrm>
            <a:off x="14674386" y="9677444"/>
            <a:ext cx="2895600" cy="365125"/>
          </a:xfrm>
        </p:spPr>
        <p:txBody>
          <a:bodyPr/>
          <a:lstStyle/>
          <a:p>
            <a:r>
              <a:rPr lang="en-US" dirty="0">
                <a:solidFill>
                  <a:schemeClr val="bg1">
                    <a:lumMod val="85000"/>
                  </a:schemeClr>
                </a:solidFill>
              </a:rPr>
              <a:t>Difficult Conversations with Children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238777" y="6068879"/>
            <a:ext cx="3111109" cy="3283493"/>
          </a:xfrm>
          <a:prstGeom prst="rect">
            <a:avLst/>
          </a:prstGeom>
        </p:spPr>
      </p:pic>
      <p:sp>
        <p:nvSpPr>
          <p:cNvPr id="3" name="AutoShape 3"/>
          <p:cNvSpPr/>
          <p:nvPr/>
        </p:nvSpPr>
        <p:spPr>
          <a:xfrm>
            <a:off x="0" y="9626038"/>
            <a:ext cx="18288000" cy="1060448"/>
          </a:xfrm>
          <a:prstGeom prst="rect">
            <a:avLst/>
          </a:prstGeom>
          <a:solidFill>
            <a:srgbClr val="4D5379"/>
          </a:solidFill>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96235" y="3691882"/>
            <a:ext cx="1816280" cy="1916919"/>
          </a:xfrm>
          <a:prstGeom prst="rect">
            <a:avLst/>
          </a:prstGeom>
        </p:spPr>
      </p:pic>
      <p:grpSp>
        <p:nvGrpSpPr>
          <p:cNvPr id="5" name="Group 5"/>
          <p:cNvGrpSpPr/>
          <p:nvPr/>
        </p:nvGrpSpPr>
        <p:grpSpPr>
          <a:xfrm>
            <a:off x="3811247" y="595846"/>
            <a:ext cx="10910455" cy="3557210"/>
            <a:chOff x="0" y="123825"/>
            <a:chExt cx="14547273" cy="4742946"/>
          </a:xfrm>
        </p:grpSpPr>
        <p:sp>
          <p:nvSpPr>
            <p:cNvPr id="6" name="TextBox 6"/>
            <p:cNvSpPr txBox="1"/>
            <p:nvPr/>
          </p:nvSpPr>
          <p:spPr>
            <a:xfrm>
              <a:off x="0" y="123825"/>
              <a:ext cx="12392121" cy="2278488"/>
            </a:xfrm>
            <a:prstGeom prst="rect">
              <a:avLst/>
            </a:prstGeom>
          </p:spPr>
          <p:txBody>
            <a:bodyPr lIns="0" tIns="0" rIns="0" bIns="0" rtlCol="0" anchor="t">
              <a:spAutoFit/>
            </a:bodyPr>
            <a:lstStyle/>
            <a:p>
              <a:pPr algn="l">
                <a:lnSpc>
                  <a:spcPts val="6800"/>
                </a:lnSpc>
              </a:pPr>
              <a:r>
                <a:rPr lang="en-US" sz="4800" spc="340" dirty="0">
                  <a:solidFill>
                    <a:srgbClr val="363633"/>
                  </a:solidFill>
                  <a:latin typeface="+mj-lt"/>
                </a:rPr>
                <a:t>HOW DO I FEEL ABOUT MY CHILD'S PAST?</a:t>
              </a:r>
            </a:p>
          </p:txBody>
        </p:sp>
        <p:sp>
          <p:nvSpPr>
            <p:cNvPr id="7" name="TextBox 7"/>
            <p:cNvSpPr txBox="1"/>
            <p:nvPr/>
          </p:nvSpPr>
          <p:spPr>
            <a:xfrm>
              <a:off x="2155152" y="4478459"/>
              <a:ext cx="12392121" cy="388312"/>
            </a:xfrm>
            <a:prstGeom prst="rect">
              <a:avLst/>
            </a:prstGeom>
          </p:spPr>
          <p:txBody>
            <a:bodyPr lIns="0" tIns="0" rIns="0" bIns="0" rtlCol="0" anchor="t">
              <a:spAutoFit/>
            </a:bodyPr>
            <a:lstStyle/>
            <a:p>
              <a:pPr algn="l">
                <a:lnSpc>
                  <a:spcPts val="2412"/>
                </a:lnSpc>
              </a:pPr>
              <a:endParaRPr/>
            </a:p>
          </p:txBody>
        </p:sp>
      </p:grpSp>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771240" y="2282873"/>
            <a:ext cx="1739517" cy="1696128"/>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716643" y="2486107"/>
            <a:ext cx="1709592" cy="1666949"/>
          </a:xfrm>
          <a:prstGeom prst="rect">
            <a:avLst/>
          </a:prstGeom>
        </p:spPr>
      </p:pic>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863380" y="6124032"/>
            <a:ext cx="1472984" cy="1436243"/>
          </a:xfrm>
          <a:prstGeom prst="rect">
            <a:avLst/>
          </a:prstGeom>
        </p:spPr>
      </p:pic>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712717" y="5578846"/>
            <a:ext cx="1718655" cy="1675786"/>
          </a:xfrm>
          <a:prstGeom prst="rect">
            <a:avLst/>
          </a:prstGeom>
        </p:spPr>
      </p:pic>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804847" y="4557846"/>
            <a:ext cx="1606250" cy="1566185"/>
          </a:xfrm>
          <a:prstGeom prst="rect">
            <a:avLst/>
          </a:prstGeom>
        </p:spPr>
      </p:pic>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09582" y="3372023"/>
            <a:ext cx="2162216" cy="2108283"/>
          </a:xfrm>
          <a:prstGeom prst="rect">
            <a:avLst/>
          </a:prstGeom>
        </p:spPr>
      </p:pic>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26077" y="5980046"/>
            <a:ext cx="2138397" cy="2085059"/>
          </a:xfrm>
          <a:prstGeom prst="rect">
            <a:avLst/>
          </a:prstGeom>
        </p:spPr>
      </p:pic>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845149" y="2282873"/>
            <a:ext cx="2388513" cy="2520858"/>
          </a:xfrm>
          <a:prstGeom prst="rect">
            <a:avLst/>
          </a:prstGeom>
        </p:spPr>
      </p:pic>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856" b="3526"/>
          <a:stretch>
            <a:fillRect/>
          </a:stretch>
        </p:blipFill>
        <p:spPr>
          <a:xfrm>
            <a:off x="2664475" y="2697762"/>
            <a:ext cx="1783434" cy="1728403"/>
          </a:xfrm>
          <a:prstGeom prst="rect">
            <a:avLst/>
          </a:prstGeom>
        </p:spPr>
      </p:pic>
      <p:pic>
        <p:nvPicPr>
          <p:cNvPr id="17" name="Picture 1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553267" y="7389703"/>
            <a:ext cx="1674846" cy="1633070"/>
          </a:xfrm>
          <a:prstGeom prst="rect">
            <a:avLst/>
          </a:prstGeom>
        </p:spPr>
      </p:pic>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68600" y="5578846"/>
            <a:ext cx="1691453" cy="1649263"/>
          </a:xfrm>
          <a:prstGeom prst="rect">
            <a:avLst/>
          </a:prstGeom>
        </p:spPr>
      </p:pic>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237692" y="7389703"/>
            <a:ext cx="1892071" cy="1865422"/>
          </a:xfrm>
          <a:prstGeom prst="rect">
            <a:avLst/>
          </a:prstGeom>
        </p:spPr>
      </p:pic>
      <p:pic>
        <p:nvPicPr>
          <p:cNvPr id="20"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509438" y="6420544"/>
            <a:ext cx="2388513" cy="2520858"/>
          </a:xfrm>
          <a:prstGeom prst="rect">
            <a:avLst/>
          </a:prstGeom>
        </p:spPr>
      </p:pic>
      <p:sp>
        <p:nvSpPr>
          <p:cNvPr id="21" name="AutoShape 21"/>
          <p:cNvSpPr/>
          <p:nvPr/>
        </p:nvSpPr>
        <p:spPr>
          <a:xfrm>
            <a:off x="2616220" y="7415680"/>
            <a:ext cx="2063043" cy="1765842"/>
          </a:xfrm>
          <a:prstGeom prst="rect">
            <a:avLst/>
          </a:prstGeom>
          <a:solidFill>
            <a:srgbClr val="F46B89"/>
          </a:solidFill>
        </p:spPr>
      </p:sp>
      <p:sp>
        <p:nvSpPr>
          <p:cNvPr id="22" name="TextBox 22"/>
          <p:cNvSpPr txBox="1"/>
          <p:nvPr/>
        </p:nvSpPr>
        <p:spPr>
          <a:xfrm>
            <a:off x="5771240" y="2650137"/>
            <a:ext cx="1739517" cy="810087"/>
          </a:xfrm>
          <a:prstGeom prst="rect">
            <a:avLst/>
          </a:prstGeom>
        </p:spPr>
        <p:txBody>
          <a:bodyPr lIns="0" tIns="0" rIns="0" bIns="0" rtlCol="0" anchor="t">
            <a:spAutoFit/>
          </a:bodyPr>
          <a:lstStyle/>
          <a:p>
            <a:pPr algn="ctr">
              <a:lnSpc>
                <a:spcPts val="3232"/>
              </a:lnSpc>
            </a:pPr>
            <a:r>
              <a:rPr lang="en-US" sz="2309">
                <a:solidFill>
                  <a:srgbClr val="000000"/>
                </a:solidFill>
                <a:latin typeface="+mj-lt"/>
              </a:rPr>
              <a:t>I could kill them </a:t>
            </a:r>
          </a:p>
        </p:txBody>
      </p:sp>
      <p:sp>
        <p:nvSpPr>
          <p:cNvPr id="23" name="TextBox 23"/>
          <p:cNvSpPr txBox="1"/>
          <p:nvPr/>
        </p:nvSpPr>
        <p:spPr>
          <a:xfrm>
            <a:off x="2664475" y="2881795"/>
            <a:ext cx="1783434" cy="796308"/>
          </a:xfrm>
          <a:prstGeom prst="rect">
            <a:avLst/>
          </a:prstGeom>
        </p:spPr>
        <p:txBody>
          <a:bodyPr lIns="0" tIns="0" rIns="0" bIns="0" rtlCol="0" anchor="t">
            <a:spAutoFit/>
          </a:bodyPr>
          <a:lstStyle/>
          <a:p>
            <a:pPr algn="ctr">
              <a:lnSpc>
                <a:spcPts val="3232"/>
              </a:lnSpc>
            </a:pPr>
            <a:r>
              <a:rPr lang="en-US" sz="2000" dirty="0">
                <a:solidFill>
                  <a:srgbClr val="000000"/>
                </a:solidFill>
                <a:latin typeface="+mj-lt"/>
              </a:rPr>
              <a:t>I can't forgive what they did </a:t>
            </a:r>
          </a:p>
        </p:txBody>
      </p:sp>
      <p:sp>
        <p:nvSpPr>
          <p:cNvPr id="24" name="TextBox 24"/>
          <p:cNvSpPr txBox="1"/>
          <p:nvPr/>
        </p:nvSpPr>
        <p:spPr>
          <a:xfrm rot="883071">
            <a:off x="7740528" y="6617716"/>
            <a:ext cx="1961448" cy="2089546"/>
          </a:xfrm>
          <a:prstGeom prst="rect">
            <a:avLst/>
          </a:prstGeom>
        </p:spPr>
        <p:txBody>
          <a:bodyPr lIns="0" tIns="0" rIns="0" bIns="0" rtlCol="0" anchor="t">
            <a:spAutoFit/>
          </a:bodyPr>
          <a:lstStyle/>
          <a:p>
            <a:pPr algn="ctr">
              <a:lnSpc>
                <a:spcPts val="3284"/>
              </a:lnSpc>
            </a:pPr>
            <a:r>
              <a:rPr lang="en-US" sz="2345">
                <a:solidFill>
                  <a:srgbClr val="000000"/>
                </a:solidFill>
                <a:latin typeface="+mj-lt"/>
              </a:rPr>
              <a:t>It makes me angry that I need to live with this behaviour</a:t>
            </a:r>
          </a:p>
        </p:txBody>
      </p:sp>
      <p:sp>
        <p:nvSpPr>
          <p:cNvPr id="25" name="TextBox 25"/>
          <p:cNvSpPr txBox="1"/>
          <p:nvPr/>
        </p:nvSpPr>
        <p:spPr>
          <a:xfrm>
            <a:off x="3941045" y="6265908"/>
            <a:ext cx="1363330" cy="1123795"/>
          </a:xfrm>
          <a:prstGeom prst="rect">
            <a:avLst/>
          </a:prstGeom>
        </p:spPr>
        <p:txBody>
          <a:bodyPr lIns="0" tIns="0" rIns="0" bIns="0" rtlCol="0" anchor="t">
            <a:spAutoFit/>
          </a:bodyPr>
          <a:lstStyle/>
          <a:p>
            <a:pPr algn="ctr">
              <a:lnSpc>
                <a:spcPts val="2992"/>
              </a:lnSpc>
            </a:pPr>
            <a:r>
              <a:rPr lang="en-US" sz="2137">
                <a:solidFill>
                  <a:srgbClr val="000000"/>
                </a:solidFill>
                <a:latin typeface="+mj-lt"/>
              </a:rPr>
              <a:t>She is too young to hear that</a:t>
            </a:r>
          </a:p>
        </p:txBody>
      </p:sp>
      <p:sp>
        <p:nvSpPr>
          <p:cNvPr id="26" name="TextBox 26"/>
          <p:cNvSpPr txBox="1"/>
          <p:nvPr/>
        </p:nvSpPr>
        <p:spPr>
          <a:xfrm rot="753911">
            <a:off x="12730755" y="7193578"/>
            <a:ext cx="2040683" cy="1093441"/>
          </a:xfrm>
          <a:prstGeom prst="rect">
            <a:avLst/>
          </a:prstGeom>
        </p:spPr>
        <p:txBody>
          <a:bodyPr lIns="0" tIns="0" rIns="0" bIns="0" rtlCol="0" anchor="t">
            <a:spAutoFit/>
          </a:bodyPr>
          <a:lstStyle/>
          <a:p>
            <a:pPr algn="ctr">
              <a:lnSpc>
                <a:spcPts val="2925"/>
              </a:lnSpc>
            </a:pPr>
            <a:r>
              <a:rPr lang="en-US" sz="2089">
                <a:solidFill>
                  <a:srgbClr val="000000"/>
                </a:solidFill>
                <a:latin typeface="+mj-lt"/>
              </a:rPr>
              <a:t>I worry about his behaviour after talking about it </a:t>
            </a:r>
          </a:p>
        </p:txBody>
      </p:sp>
      <p:sp>
        <p:nvSpPr>
          <p:cNvPr id="27" name="TextBox 27"/>
          <p:cNvSpPr txBox="1"/>
          <p:nvPr/>
        </p:nvSpPr>
        <p:spPr>
          <a:xfrm>
            <a:off x="8728118" y="2552187"/>
            <a:ext cx="1499225" cy="1426814"/>
          </a:xfrm>
          <a:prstGeom prst="rect">
            <a:avLst/>
          </a:prstGeom>
        </p:spPr>
        <p:txBody>
          <a:bodyPr lIns="0" tIns="0" rIns="0" bIns="0" rtlCol="0" anchor="t">
            <a:spAutoFit/>
          </a:bodyPr>
          <a:lstStyle/>
          <a:p>
            <a:pPr algn="ctr">
              <a:lnSpc>
                <a:spcPts val="2834"/>
              </a:lnSpc>
            </a:pPr>
            <a:r>
              <a:rPr lang="en-US" sz="2024">
                <a:solidFill>
                  <a:srgbClr val="000000"/>
                </a:solidFill>
                <a:latin typeface="+mj-lt"/>
              </a:rPr>
              <a:t>They don't deserve positive regard</a:t>
            </a:r>
          </a:p>
        </p:txBody>
      </p:sp>
      <p:sp>
        <p:nvSpPr>
          <p:cNvPr id="28" name="TextBox 28"/>
          <p:cNvSpPr txBox="1"/>
          <p:nvPr/>
        </p:nvSpPr>
        <p:spPr>
          <a:xfrm rot="821829">
            <a:off x="13189966" y="2723161"/>
            <a:ext cx="1709592" cy="1631199"/>
          </a:xfrm>
          <a:prstGeom prst="rect">
            <a:avLst/>
          </a:prstGeom>
        </p:spPr>
        <p:txBody>
          <a:bodyPr lIns="0" tIns="0" rIns="0" bIns="0" rtlCol="0" anchor="t">
            <a:spAutoFit/>
          </a:bodyPr>
          <a:lstStyle/>
          <a:p>
            <a:pPr algn="ctr">
              <a:lnSpc>
                <a:spcPts val="3232"/>
              </a:lnSpc>
            </a:pPr>
            <a:r>
              <a:rPr lang="en-US" sz="2309">
                <a:solidFill>
                  <a:srgbClr val="000000"/>
                </a:solidFill>
                <a:latin typeface="+mj-lt"/>
              </a:rPr>
              <a:t>I want to tell him but I don't know how</a:t>
            </a:r>
          </a:p>
        </p:txBody>
      </p:sp>
      <p:sp>
        <p:nvSpPr>
          <p:cNvPr id="29" name="TextBox 29"/>
          <p:cNvSpPr txBox="1"/>
          <p:nvPr/>
        </p:nvSpPr>
        <p:spPr>
          <a:xfrm>
            <a:off x="7738213" y="4640164"/>
            <a:ext cx="1739517" cy="796308"/>
          </a:xfrm>
          <a:prstGeom prst="rect">
            <a:avLst/>
          </a:prstGeom>
        </p:spPr>
        <p:txBody>
          <a:bodyPr lIns="0" tIns="0" rIns="0" bIns="0" rtlCol="0" anchor="t">
            <a:spAutoFit/>
          </a:bodyPr>
          <a:lstStyle/>
          <a:p>
            <a:pPr algn="ctr">
              <a:lnSpc>
                <a:spcPts val="3232"/>
              </a:lnSpc>
            </a:pPr>
            <a:r>
              <a:rPr lang="en-US" sz="2309">
                <a:solidFill>
                  <a:srgbClr val="000000"/>
                </a:solidFill>
                <a:latin typeface="+mj-lt"/>
              </a:rPr>
              <a:t>It hurts me to think about it! </a:t>
            </a:r>
          </a:p>
        </p:txBody>
      </p:sp>
      <p:sp>
        <p:nvSpPr>
          <p:cNvPr id="30" name="TextBox 30"/>
          <p:cNvSpPr txBox="1"/>
          <p:nvPr/>
        </p:nvSpPr>
        <p:spPr>
          <a:xfrm>
            <a:off x="5838276" y="5726356"/>
            <a:ext cx="1467538" cy="1392754"/>
          </a:xfrm>
          <a:prstGeom prst="rect">
            <a:avLst/>
          </a:prstGeom>
        </p:spPr>
        <p:txBody>
          <a:bodyPr lIns="0" tIns="0" rIns="0" bIns="0" rtlCol="0" anchor="t">
            <a:spAutoFit/>
          </a:bodyPr>
          <a:lstStyle/>
          <a:p>
            <a:pPr algn="ctr">
              <a:lnSpc>
                <a:spcPts val="2176"/>
              </a:lnSpc>
              <a:spcBef>
                <a:spcPct val="0"/>
              </a:spcBef>
            </a:pPr>
            <a:r>
              <a:rPr lang="en-US" sz="1554">
                <a:solidFill>
                  <a:srgbClr val="000000"/>
                </a:solidFill>
                <a:latin typeface="+mj-lt"/>
              </a:rPr>
              <a:t>Hard to see through the negative tone of the police and SW reports </a:t>
            </a:r>
          </a:p>
        </p:txBody>
      </p:sp>
      <p:sp>
        <p:nvSpPr>
          <p:cNvPr id="31" name="TextBox 31"/>
          <p:cNvSpPr txBox="1"/>
          <p:nvPr/>
        </p:nvSpPr>
        <p:spPr>
          <a:xfrm>
            <a:off x="646448" y="6311196"/>
            <a:ext cx="1843727" cy="1615827"/>
          </a:xfrm>
          <a:prstGeom prst="rect">
            <a:avLst/>
          </a:prstGeom>
        </p:spPr>
        <p:txBody>
          <a:bodyPr lIns="0" tIns="0" rIns="0" bIns="0" rtlCol="0" anchor="t">
            <a:spAutoFit/>
          </a:bodyPr>
          <a:lstStyle/>
          <a:p>
            <a:pPr algn="ctr">
              <a:lnSpc>
                <a:spcPts val="2128"/>
              </a:lnSpc>
            </a:pPr>
            <a:r>
              <a:rPr lang="en-US" dirty="0">
                <a:solidFill>
                  <a:srgbClr val="000000"/>
                </a:solidFill>
                <a:latin typeface="+mj-lt"/>
              </a:rPr>
              <a:t>I've met them, they are scary and aggressive.  Her not wanting to talk about them is normal! </a:t>
            </a:r>
          </a:p>
        </p:txBody>
      </p:sp>
      <p:sp>
        <p:nvSpPr>
          <p:cNvPr id="32" name="TextBox 32"/>
          <p:cNvSpPr txBox="1"/>
          <p:nvPr/>
        </p:nvSpPr>
        <p:spPr>
          <a:xfrm>
            <a:off x="5304375" y="7550281"/>
            <a:ext cx="1699343" cy="1193552"/>
          </a:xfrm>
          <a:prstGeom prst="rect">
            <a:avLst/>
          </a:prstGeom>
        </p:spPr>
        <p:txBody>
          <a:bodyPr lIns="0" tIns="0" rIns="0" bIns="0" rtlCol="0" anchor="t">
            <a:spAutoFit/>
          </a:bodyPr>
          <a:lstStyle/>
          <a:p>
            <a:pPr algn="ctr">
              <a:lnSpc>
                <a:spcPts val="3158"/>
              </a:lnSpc>
            </a:pPr>
            <a:r>
              <a:rPr lang="en-US" sz="2255">
                <a:solidFill>
                  <a:srgbClr val="000000"/>
                </a:solidFill>
                <a:latin typeface="+mj-lt"/>
              </a:rPr>
              <a:t>I think birth parents had a tough life </a:t>
            </a:r>
          </a:p>
        </p:txBody>
      </p:sp>
      <p:sp>
        <p:nvSpPr>
          <p:cNvPr id="33" name="TextBox 33"/>
          <p:cNvSpPr txBox="1"/>
          <p:nvPr/>
        </p:nvSpPr>
        <p:spPr>
          <a:xfrm>
            <a:off x="10751262" y="7415201"/>
            <a:ext cx="1278856" cy="1211614"/>
          </a:xfrm>
          <a:prstGeom prst="rect">
            <a:avLst/>
          </a:prstGeom>
        </p:spPr>
        <p:txBody>
          <a:bodyPr lIns="0" tIns="0" rIns="0" bIns="0" rtlCol="0" anchor="t">
            <a:spAutoFit/>
          </a:bodyPr>
          <a:lstStyle/>
          <a:p>
            <a:pPr algn="ctr">
              <a:lnSpc>
                <a:spcPts val="2376"/>
              </a:lnSpc>
            </a:pPr>
            <a:r>
              <a:rPr lang="en-US" sz="1697">
                <a:solidFill>
                  <a:srgbClr val="000000"/>
                </a:solidFill>
                <a:latin typeface="+mj-lt"/>
              </a:rPr>
              <a:t>I am so frustrated by the lack of information! </a:t>
            </a:r>
          </a:p>
        </p:txBody>
      </p:sp>
      <p:sp>
        <p:nvSpPr>
          <p:cNvPr id="34" name="TextBox 34"/>
          <p:cNvSpPr txBox="1"/>
          <p:nvPr/>
        </p:nvSpPr>
        <p:spPr>
          <a:xfrm rot="881478">
            <a:off x="4472367" y="4271756"/>
            <a:ext cx="1739517" cy="785856"/>
          </a:xfrm>
          <a:prstGeom prst="rect">
            <a:avLst/>
          </a:prstGeom>
        </p:spPr>
        <p:txBody>
          <a:bodyPr lIns="0" tIns="0" rIns="0" bIns="0" rtlCol="0" anchor="t">
            <a:spAutoFit/>
          </a:bodyPr>
          <a:lstStyle/>
          <a:p>
            <a:pPr algn="ctr">
              <a:lnSpc>
                <a:spcPts val="3232"/>
              </a:lnSpc>
            </a:pPr>
            <a:r>
              <a:rPr lang="en-US" sz="2000" dirty="0">
                <a:solidFill>
                  <a:srgbClr val="000000"/>
                </a:solidFill>
                <a:latin typeface="+mj-lt"/>
              </a:rPr>
              <a:t>I'm just</a:t>
            </a:r>
          </a:p>
          <a:p>
            <a:pPr algn="ctr">
              <a:lnSpc>
                <a:spcPts val="3232"/>
              </a:lnSpc>
            </a:pPr>
            <a:r>
              <a:rPr lang="en-US" sz="2000" dirty="0">
                <a:solidFill>
                  <a:srgbClr val="000000"/>
                </a:solidFill>
                <a:latin typeface="+mj-lt"/>
              </a:rPr>
              <a:t>so sad</a:t>
            </a:r>
          </a:p>
        </p:txBody>
      </p:sp>
      <p:sp>
        <p:nvSpPr>
          <p:cNvPr id="35" name="TextBox 35"/>
          <p:cNvSpPr txBox="1"/>
          <p:nvPr/>
        </p:nvSpPr>
        <p:spPr>
          <a:xfrm>
            <a:off x="10349887" y="3514727"/>
            <a:ext cx="1910688" cy="1750929"/>
          </a:xfrm>
          <a:prstGeom prst="rect">
            <a:avLst/>
          </a:prstGeom>
        </p:spPr>
        <p:txBody>
          <a:bodyPr lIns="0" tIns="0" rIns="0" bIns="0" rtlCol="0" anchor="t">
            <a:spAutoFit/>
          </a:bodyPr>
          <a:lstStyle/>
          <a:p>
            <a:pPr algn="ctr">
              <a:lnSpc>
                <a:spcPts val="2272"/>
              </a:lnSpc>
            </a:pPr>
            <a:r>
              <a:rPr lang="en-US" sz="1623">
                <a:solidFill>
                  <a:srgbClr val="000000"/>
                </a:solidFill>
                <a:latin typeface="+mj-lt"/>
              </a:rPr>
              <a:t>As a fosterer I have zero information which  makes this important intervention impossible</a:t>
            </a:r>
          </a:p>
        </p:txBody>
      </p:sp>
      <p:sp>
        <p:nvSpPr>
          <p:cNvPr id="36" name="TextBox 36"/>
          <p:cNvSpPr txBox="1"/>
          <p:nvPr/>
        </p:nvSpPr>
        <p:spPr>
          <a:xfrm>
            <a:off x="11184570" y="5755806"/>
            <a:ext cx="1259513" cy="1266769"/>
          </a:xfrm>
          <a:prstGeom prst="rect">
            <a:avLst/>
          </a:prstGeom>
        </p:spPr>
        <p:txBody>
          <a:bodyPr lIns="0" tIns="0" rIns="0" bIns="0" rtlCol="0" anchor="t">
            <a:spAutoFit/>
          </a:bodyPr>
          <a:lstStyle/>
          <a:p>
            <a:pPr algn="ctr">
              <a:lnSpc>
                <a:spcPts val="2007"/>
              </a:lnSpc>
            </a:pPr>
            <a:r>
              <a:rPr lang="en-US" sz="1433">
                <a:solidFill>
                  <a:srgbClr val="000000"/>
                </a:solidFill>
                <a:latin typeface="+mj-lt"/>
              </a:rPr>
              <a:t>She idolises them and it makes me so angry and sad for her!</a:t>
            </a:r>
          </a:p>
        </p:txBody>
      </p:sp>
      <p:sp>
        <p:nvSpPr>
          <p:cNvPr id="37" name="TextBox 37"/>
          <p:cNvSpPr txBox="1"/>
          <p:nvPr/>
        </p:nvSpPr>
        <p:spPr>
          <a:xfrm>
            <a:off x="2763608" y="7483002"/>
            <a:ext cx="1709592" cy="1631199"/>
          </a:xfrm>
          <a:prstGeom prst="rect">
            <a:avLst/>
          </a:prstGeom>
        </p:spPr>
        <p:txBody>
          <a:bodyPr lIns="0" tIns="0" rIns="0" bIns="0" rtlCol="0" anchor="t">
            <a:spAutoFit/>
          </a:bodyPr>
          <a:lstStyle/>
          <a:p>
            <a:pPr algn="ctr">
              <a:lnSpc>
                <a:spcPts val="3232"/>
              </a:lnSpc>
            </a:pPr>
            <a:r>
              <a:rPr lang="en-US" sz="2309" dirty="0">
                <a:solidFill>
                  <a:srgbClr val="000000"/>
                </a:solidFill>
                <a:latin typeface="+mj-lt"/>
              </a:rPr>
              <a:t>My fear is that she will get let down again </a:t>
            </a:r>
          </a:p>
        </p:txBody>
      </p:sp>
      <p:pic>
        <p:nvPicPr>
          <p:cNvPr id="38" name="Picture 3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856" b="3526"/>
          <a:stretch>
            <a:fillRect/>
          </a:stretch>
        </p:blipFill>
        <p:spPr>
          <a:xfrm>
            <a:off x="13021432" y="4920179"/>
            <a:ext cx="1783434" cy="1728403"/>
          </a:xfrm>
          <a:prstGeom prst="rect">
            <a:avLst/>
          </a:prstGeom>
        </p:spPr>
      </p:pic>
      <p:sp>
        <p:nvSpPr>
          <p:cNvPr id="39" name="TextBox 39"/>
          <p:cNvSpPr txBox="1"/>
          <p:nvPr/>
        </p:nvSpPr>
        <p:spPr>
          <a:xfrm>
            <a:off x="13163536" y="5035560"/>
            <a:ext cx="1499225" cy="1055995"/>
          </a:xfrm>
          <a:prstGeom prst="rect">
            <a:avLst/>
          </a:prstGeom>
        </p:spPr>
        <p:txBody>
          <a:bodyPr lIns="0" tIns="0" rIns="0" bIns="0" rtlCol="0" anchor="t">
            <a:spAutoFit/>
          </a:bodyPr>
          <a:lstStyle/>
          <a:p>
            <a:pPr algn="ctr">
              <a:lnSpc>
                <a:spcPts val="2834"/>
              </a:lnSpc>
            </a:pPr>
            <a:r>
              <a:rPr lang="en-US" sz="2024">
                <a:solidFill>
                  <a:srgbClr val="000000"/>
                </a:solidFill>
                <a:latin typeface="+mj-lt"/>
              </a:rPr>
              <a:t>So much trauma in that birth family </a:t>
            </a:r>
          </a:p>
        </p:txBody>
      </p:sp>
      <p:pic>
        <p:nvPicPr>
          <p:cNvPr id="40" name="Picture 4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129361" y="1553396"/>
            <a:ext cx="1892071" cy="1865422"/>
          </a:xfrm>
          <a:prstGeom prst="rect">
            <a:avLst/>
          </a:prstGeom>
        </p:spPr>
      </p:pic>
      <p:sp>
        <p:nvSpPr>
          <p:cNvPr id="41" name="TextBox 41"/>
          <p:cNvSpPr txBox="1"/>
          <p:nvPr/>
        </p:nvSpPr>
        <p:spPr>
          <a:xfrm>
            <a:off x="11345924" y="1753650"/>
            <a:ext cx="1499225" cy="1066777"/>
          </a:xfrm>
          <a:prstGeom prst="rect">
            <a:avLst/>
          </a:prstGeom>
        </p:spPr>
        <p:txBody>
          <a:bodyPr lIns="0" tIns="0" rIns="0" bIns="0" rtlCol="0" anchor="t">
            <a:spAutoFit/>
          </a:bodyPr>
          <a:lstStyle/>
          <a:p>
            <a:pPr algn="ctr">
              <a:lnSpc>
                <a:spcPts val="2834"/>
              </a:lnSpc>
            </a:pPr>
            <a:r>
              <a:rPr lang="en-US" sz="2024">
                <a:solidFill>
                  <a:srgbClr val="000000"/>
                </a:solidFill>
                <a:latin typeface="+mj-lt"/>
              </a:rPr>
              <a:t>I'm not sure I can cope with it</a:t>
            </a:r>
          </a:p>
        </p:txBody>
      </p:sp>
      <p:pic>
        <p:nvPicPr>
          <p:cNvPr id="42" name="Picture 4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43122" y="3284644"/>
            <a:ext cx="1906408" cy="1858856"/>
          </a:xfrm>
          <a:prstGeom prst="rect">
            <a:avLst/>
          </a:prstGeom>
        </p:spPr>
      </p:pic>
      <p:sp>
        <p:nvSpPr>
          <p:cNvPr id="43" name="TextBox 43"/>
          <p:cNvSpPr txBox="1"/>
          <p:nvPr/>
        </p:nvSpPr>
        <p:spPr>
          <a:xfrm>
            <a:off x="830135" y="3626972"/>
            <a:ext cx="1620837" cy="1167371"/>
          </a:xfrm>
          <a:prstGeom prst="rect">
            <a:avLst/>
          </a:prstGeom>
        </p:spPr>
        <p:txBody>
          <a:bodyPr lIns="0" tIns="0" rIns="0" bIns="0" rtlCol="0" anchor="t">
            <a:spAutoFit/>
          </a:bodyPr>
          <a:lstStyle/>
          <a:p>
            <a:pPr algn="ctr">
              <a:lnSpc>
                <a:spcPts val="3064"/>
              </a:lnSpc>
            </a:pPr>
            <a:r>
              <a:rPr lang="en-US" sz="2189" dirty="0">
                <a:solidFill>
                  <a:srgbClr val="000000"/>
                </a:solidFill>
                <a:latin typeface="+mj-lt"/>
              </a:rPr>
              <a:t>How can they unlearn that stuff? </a:t>
            </a:r>
          </a:p>
        </p:txBody>
      </p:sp>
      <p:pic>
        <p:nvPicPr>
          <p:cNvPr id="44" name="Picture 4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77060" y="215905"/>
            <a:ext cx="2119844" cy="2066968"/>
          </a:xfrm>
          <a:prstGeom prst="rect">
            <a:avLst/>
          </a:prstGeom>
        </p:spPr>
      </p:pic>
      <p:sp>
        <p:nvSpPr>
          <p:cNvPr id="45" name="TextBox 45"/>
          <p:cNvSpPr txBox="1"/>
          <p:nvPr/>
        </p:nvSpPr>
        <p:spPr>
          <a:xfrm>
            <a:off x="823595" y="529208"/>
            <a:ext cx="1718655" cy="1415067"/>
          </a:xfrm>
          <a:prstGeom prst="rect">
            <a:avLst/>
          </a:prstGeom>
        </p:spPr>
        <p:txBody>
          <a:bodyPr lIns="0" tIns="0" rIns="0" bIns="0" rtlCol="0" anchor="t">
            <a:spAutoFit/>
          </a:bodyPr>
          <a:lstStyle/>
          <a:p>
            <a:pPr algn="ctr">
              <a:lnSpc>
                <a:spcPts val="2834"/>
              </a:lnSpc>
            </a:pPr>
            <a:r>
              <a:rPr lang="en-US" sz="2024" dirty="0">
                <a:solidFill>
                  <a:srgbClr val="000000"/>
                </a:solidFill>
                <a:latin typeface="+mj-lt"/>
              </a:rPr>
              <a:t>I worry it is in their genes and won't  ever get better</a:t>
            </a:r>
          </a:p>
        </p:txBody>
      </p:sp>
      <p:pic>
        <p:nvPicPr>
          <p:cNvPr id="46" name="Picture 4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293782" y="6180622"/>
            <a:ext cx="2235506" cy="2179745"/>
          </a:xfrm>
          <a:prstGeom prst="rect">
            <a:avLst/>
          </a:prstGeom>
        </p:spPr>
      </p:pic>
      <p:sp>
        <p:nvSpPr>
          <p:cNvPr id="47" name="TextBox 47"/>
          <p:cNvSpPr txBox="1"/>
          <p:nvPr/>
        </p:nvSpPr>
        <p:spPr>
          <a:xfrm>
            <a:off x="15661922" y="6538038"/>
            <a:ext cx="1499225" cy="1426814"/>
          </a:xfrm>
          <a:prstGeom prst="rect">
            <a:avLst/>
          </a:prstGeom>
        </p:spPr>
        <p:txBody>
          <a:bodyPr lIns="0" tIns="0" rIns="0" bIns="0" rtlCol="0" anchor="t">
            <a:spAutoFit/>
          </a:bodyPr>
          <a:lstStyle/>
          <a:p>
            <a:pPr algn="ctr">
              <a:lnSpc>
                <a:spcPts val="2834"/>
              </a:lnSpc>
            </a:pPr>
            <a:r>
              <a:rPr lang="en-US" sz="2024">
                <a:solidFill>
                  <a:srgbClr val="000000"/>
                </a:solidFill>
                <a:latin typeface="+mj-lt"/>
              </a:rPr>
              <a:t>They don't deserve positive regard</a:t>
            </a:r>
          </a:p>
        </p:txBody>
      </p:sp>
      <p:sp>
        <p:nvSpPr>
          <p:cNvPr id="48" name="Footer Placeholder 47">
            <a:extLst>
              <a:ext uri="{FF2B5EF4-FFF2-40B4-BE49-F238E27FC236}">
                <a16:creationId xmlns:a16="http://schemas.microsoft.com/office/drawing/2014/main" id="{C9FFFDAA-35A3-A44F-A5D8-E8297BE1CC5B}"/>
              </a:ext>
            </a:extLst>
          </p:cNvPr>
          <p:cNvSpPr>
            <a:spLocks noGrp="1"/>
          </p:cNvSpPr>
          <p:nvPr>
            <p:ph type="ftr" sz="quarter" idx="11"/>
          </p:nvPr>
        </p:nvSpPr>
        <p:spPr>
          <a:xfrm>
            <a:off x="15068375" y="9848052"/>
            <a:ext cx="2895600" cy="365125"/>
          </a:xfrm>
        </p:spPr>
        <p:txBody>
          <a:bodyPr/>
          <a:lstStyle/>
          <a:p>
            <a:r>
              <a:rPr lang="en-US" dirty="0">
                <a:solidFill>
                  <a:schemeClr val="bg1"/>
                </a:solidFill>
              </a:rPr>
              <a:t>Difficult Conversations with Children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sp>
        <p:nvSpPr>
          <p:cNvPr id="2" name="AutoShape 2"/>
          <p:cNvSpPr/>
          <p:nvPr/>
        </p:nvSpPr>
        <p:spPr>
          <a:xfrm>
            <a:off x="0" y="9338667"/>
            <a:ext cx="18288000" cy="948333"/>
          </a:xfrm>
          <a:prstGeom prst="rect">
            <a:avLst/>
          </a:prstGeom>
          <a:solidFill>
            <a:srgbClr val="4D5379"/>
          </a:solidFill>
        </p:spPr>
      </p:sp>
      <p:sp>
        <p:nvSpPr>
          <p:cNvPr id="3" name="AutoShape 3"/>
          <p:cNvSpPr/>
          <p:nvPr/>
        </p:nvSpPr>
        <p:spPr>
          <a:xfrm rot="2432320">
            <a:off x="12809567" y="-1123085"/>
            <a:ext cx="7944813" cy="4187208"/>
          </a:xfrm>
          <a:prstGeom prst="rect">
            <a:avLst/>
          </a:prstGeom>
          <a:solidFill>
            <a:srgbClr val="FFFFFF"/>
          </a:solidFill>
        </p:spPr>
      </p:sp>
      <p:grpSp>
        <p:nvGrpSpPr>
          <p:cNvPr id="4" name="Group 4"/>
          <p:cNvGrpSpPr/>
          <p:nvPr/>
        </p:nvGrpSpPr>
        <p:grpSpPr>
          <a:xfrm>
            <a:off x="3314700" y="1711797"/>
            <a:ext cx="7791131" cy="6926036"/>
            <a:chOff x="0" y="95250"/>
            <a:chExt cx="10388174" cy="9234714"/>
          </a:xfrm>
        </p:grpSpPr>
        <p:sp>
          <p:nvSpPr>
            <p:cNvPr id="5" name="TextBox 5"/>
            <p:cNvSpPr txBox="1"/>
            <p:nvPr/>
          </p:nvSpPr>
          <p:spPr>
            <a:xfrm>
              <a:off x="0" y="95250"/>
              <a:ext cx="8849185" cy="919483"/>
            </a:xfrm>
            <a:prstGeom prst="rect">
              <a:avLst/>
            </a:prstGeom>
          </p:spPr>
          <p:txBody>
            <a:bodyPr lIns="0" tIns="0" rIns="0" bIns="0" rtlCol="0" anchor="t">
              <a:spAutoFit/>
            </a:bodyPr>
            <a:lstStyle/>
            <a:p>
              <a:pPr algn="l">
                <a:lnSpc>
                  <a:spcPts val="5313"/>
                </a:lnSpc>
              </a:pPr>
              <a:r>
                <a:rPr lang="en-US" sz="5313" spc="265" dirty="0">
                  <a:solidFill>
                    <a:srgbClr val="363633"/>
                  </a:solidFill>
                  <a:latin typeface="+mj-lt"/>
                </a:rPr>
                <a:t>BODY CHECK-IN</a:t>
              </a:r>
            </a:p>
          </p:txBody>
        </p:sp>
        <p:sp>
          <p:nvSpPr>
            <p:cNvPr id="6" name="TextBox 6"/>
            <p:cNvSpPr txBox="1"/>
            <p:nvPr/>
          </p:nvSpPr>
          <p:spPr>
            <a:xfrm>
              <a:off x="1538989" y="3023110"/>
              <a:ext cx="8849185" cy="6306854"/>
            </a:xfrm>
            <a:prstGeom prst="rect">
              <a:avLst/>
            </a:prstGeom>
          </p:spPr>
          <p:txBody>
            <a:bodyPr lIns="0" tIns="0" rIns="0" bIns="0" rtlCol="0" anchor="t">
              <a:spAutoFit/>
            </a:bodyPr>
            <a:lstStyle/>
            <a:p>
              <a:pPr>
                <a:lnSpc>
                  <a:spcPts val="2107"/>
                </a:lnSpc>
              </a:pPr>
              <a:endParaRPr dirty="0">
                <a:latin typeface="+mj-lt"/>
              </a:endParaRPr>
            </a:p>
            <a:p>
              <a:pPr>
                <a:lnSpc>
                  <a:spcPts val="3670"/>
                </a:lnSpc>
              </a:pPr>
              <a:r>
                <a:rPr lang="en-US" sz="2689" dirty="0">
                  <a:solidFill>
                    <a:srgbClr val="000000"/>
                  </a:solidFill>
                  <a:latin typeface="+mj-lt"/>
                </a:rPr>
                <a:t>As you heard the voices in the film, and talked in your groups about what has happened with the child or children in your care, what feelings did you get in your body? </a:t>
              </a:r>
            </a:p>
            <a:p>
              <a:pPr>
                <a:lnSpc>
                  <a:spcPts val="3390"/>
                </a:lnSpc>
              </a:pPr>
              <a:endParaRPr lang="en-US" sz="2689" dirty="0">
                <a:solidFill>
                  <a:srgbClr val="000000"/>
                </a:solidFill>
                <a:latin typeface="+mj-lt"/>
              </a:endParaRPr>
            </a:p>
            <a:p>
              <a:pPr>
                <a:lnSpc>
                  <a:spcPts val="3390"/>
                </a:lnSpc>
              </a:pPr>
              <a:endParaRPr lang="en-US" sz="2689" dirty="0">
                <a:solidFill>
                  <a:srgbClr val="000000"/>
                </a:solidFill>
                <a:latin typeface="+mj-lt"/>
              </a:endParaRPr>
            </a:p>
            <a:p>
              <a:pPr>
                <a:lnSpc>
                  <a:spcPts val="2012"/>
                </a:lnSpc>
              </a:pPr>
              <a:endParaRPr lang="en-US" sz="2689" dirty="0">
                <a:solidFill>
                  <a:srgbClr val="000000"/>
                </a:solidFill>
                <a:latin typeface="+mj-lt"/>
              </a:endParaRPr>
            </a:p>
            <a:p>
              <a:pPr>
                <a:lnSpc>
                  <a:spcPts val="2012"/>
                </a:lnSpc>
              </a:pPr>
              <a:endParaRPr lang="en-US" sz="2689" dirty="0">
                <a:solidFill>
                  <a:srgbClr val="000000"/>
                </a:solidFill>
                <a:latin typeface="+mj-lt"/>
              </a:endParaRPr>
            </a:p>
            <a:p>
              <a:pPr algn="l">
                <a:lnSpc>
                  <a:spcPts val="2107"/>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p:txBody>
        </p:sp>
        <p:sp>
          <p:nvSpPr>
            <p:cNvPr id="7" name="AutoShape 7"/>
            <p:cNvSpPr/>
            <p:nvPr/>
          </p:nvSpPr>
          <p:spPr>
            <a:xfrm>
              <a:off x="1538989" y="2516646"/>
              <a:ext cx="1038817" cy="108210"/>
            </a:xfrm>
            <a:prstGeom prst="rect">
              <a:avLst/>
            </a:prstGeom>
            <a:solidFill>
              <a:srgbClr val="FEB06A"/>
            </a:solidFill>
          </p:spPr>
        </p:sp>
      </p:grpSp>
      <p:sp>
        <p:nvSpPr>
          <p:cNvPr id="8" name="Footer Placeholder 7">
            <a:extLst>
              <a:ext uri="{FF2B5EF4-FFF2-40B4-BE49-F238E27FC236}">
                <a16:creationId xmlns:a16="http://schemas.microsoft.com/office/drawing/2014/main" id="{799A4196-DC57-384F-A889-7AF964EC3526}"/>
              </a:ext>
            </a:extLst>
          </p:cNvPr>
          <p:cNvSpPr>
            <a:spLocks noGrp="1"/>
          </p:cNvSpPr>
          <p:nvPr>
            <p:ph type="ftr" sz="quarter" idx="11"/>
          </p:nvPr>
        </p:nvSpPr>
        <p:spPr>
          <a:xfrm>
            <a:off x="14935200" y="9630270"/>
            <a:ext cx="2895600" cy="365125"/>
          </a:xfrm>
        </p:spPr>
        <p:txBody>
          <a:bodyPr/>
          <a:lstStyle/>
          <a:p>
            <a:r>
              <a:rPr lang="en-US" dirty="0">
                <a:solidFill>
                  <a:schemeClr val="bg1">
                    <a:lumMod val="85000"/>
                  </a:schemeClr>
                </a:solidFill>
              </a:rPr>
              <a:t>Difficult Conversations with Children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F7F9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7000"/>
          </a:blip>
          <a:srcRect b="1732" t="7"/>
          <a:stretch>
            <a:fillRect/>
          </a:stretch>
        </p:blipFill>
        <p:spPr>
          <a:xfrm>
            <a:off x="0" y="0"/>
            <a:ext cx="18288000" cy="9423102"/>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536496" y="-1132855"/>
            <a:ext cx="6066415" cy="6066415"/>
          </a:xfrm>
          <a:prstGeom prst="rect">
            <a:avLst/>
          </a:prstGeom>
        </p:spPr>
      </p:pic>
      <p:grpSp>
        <p:nvGrpSpPr>
          <p:cNvPr id="4" name="Group 4"/>
          <p:cNvGrpSpPr/>
          <p:nvPr/>
        </p:nvGrpSpPr>
        <p:grpSpPr>
          <a:xfrm>
            <a:off x="1529221" y="1150144"/>
            <a:ext cx="9642193" cy="4235780"/>
            <a:chOff x="0" y="161925"/>
            <a:chExt cx="12856257" cy="5647708"/>
          </a:xfrm>
        </p:grpSpPr>
        <p:sp>
          <p:nvSpPr>
            <p:cNvPr id="5" name="TextBox 5"/>
            <p:cNvSpPr txBox="1"/>
            <p:nvPr/>
          </p:nvSpPr>
          <p:spPr>
            <a:xfrm>
              <a:off x="0" y="161925"/>
              <a:ext cx="12856257" cy="1439284"/>
            </a:xfrm>
            <a:prstGeom prst="rect">
              <a:avLst/>
            </a:prstGeom>
          </p:spPr>
          <p:txBody>
            <a:bodyPr anchor="t" bIns="0" lIns="0" rIns="0" rtlCol="0" tIns="0">
              <a:spAutoFit/>
            </a:bodyPr>
            <a:lstStyle/>
            <a:p>
              <a:pPr algn="l">
                <a:lnSpc>
                  <a:spcPts val="8901"/>
                </a:lnSpc>
              </a:pPr>
              <a:r>
                <a:rPr dirty="0" lang="en-US" spc="445" sz="6000">
                  <a:solidFill>
                    <a:srgbClr val="FFFFFF"/>
                  </a:solidFill>
                  <a:latin typeface="+mj-lt"/>
                </a:rPr>
                <a:t>TRAUMA AND TIME</a:t>
              </a:r>
            </a:p>
          </p:txBody>
        </p:sp>
        <p:sp>
          <p:nvSpPr>
            <p:cNvPr id="6" name="TextBox 6"/>
            <p:cNvSpPr txBox="1"/>
            <p:nvPr/>
          </p:nvSpPr>
          <p:spPr>
            <a:xfrm>
              <a:off x="0" y="3765209"/>
              <a:ext cx="12856257" cy="2044424"/>
            </a:xfrm>
            <a:prstGeom prst="rect">
              <a:avLst/>
            </a:prstGeom>
          </p:spPr>
          <p:txBody>
            <a:bodyPr anchor="t" bIns="0" lIns="0" rIns="0" rtlCol="0" tIns="0">
              <a:spAutoFit/>
            </a:bodyPr>
            <a:lstStyle/>
            <a:p>
              <a:pPr>
                <a:lnSpc>
                  <a:spcPts val="3202"/>
                </a:lnSpc>
              </a:pPr>
              <a:endParaRPr/>
            </a:p>
            <a:p>
              <a:pPr>
                <a:lnSpc>
                  <a:spcPts val="3202"/>
                </a:lnSpc>
              </a:pPr>
              <a:endParaRPr/>
            </a:p>
            <a:p>
              <a:pPr>
                <a:lnSpc>
                  <a:spcPts val="3202"/>
                </a:lnSpc>
              </a:pPr>
              <a:endParaRPr/>
            </a:p>
            <a:p>
              <a:pPr algn="l">
                <a:lnSpc>
                  <a:spcPts val="2599"/>
                </a:lnSpc>
              </a:pPr>
              <a:endParaRPr/>
            </a:p>
          </p:txBody>
        </p:sp>
        <p:sp>
          <p:nvSpPr>
            <p:cNvPr id="7" name="AutoShape 7"/>
            <p:cNvSpPr/>
            <p:nvPr/>
          </p:nvSpPr>
          <p:spPr>
            <a:xfrm>
              <a:off x="0" y="2054206"/>
              <a:ext cx="1627936" cy="169577"/>
            </a:xfrm>
            <a:prstGeom prst="rect">
              <a:avLst/>
            </a:prstGeom>
            <a:solidFill>
              <a:srgbClr val="FEB06A"/>
            </a:solidFill>
          </p:spPr>
        </p:sp>
      </p:grpSp>
      <p:sp>
        <p:nvSpPr>
          <p:cNvPr id="8" name="TextBox 8"/>
          <p:cNvSpPr txBox="1"/>
          <p:nvPr/>
        </p:nvSpPr>
        <p:spPr>
          <a:xfrm>
            <a:off x="1197078" y="2937475"/>
            <a:ext cx="10690380" cy="5675785"/>
          </a:xfrm>
          <a:prstGeom prst="rect">
            <a:avLst/>
          </a:prstGeom>
        </p:spPr>
        <p:txBody>
          <a:bodyPr anchor="t" bIns="0" lIns="0" rIns="0" rtlCol="0" tIns="0">
            <a:spAutoFit/>
          </a:bodyPr>
          <a:lstStyle/>
          <a:p>
            <a:pPr>
              <a:lnSpc>
                <a:spcPts val="3764"/>
              </a:lnSpc>
            </a:pPr>
            <a:r>
              <a:rPr dirty="0" lang="en-US" sz="2413">
                <a:solidFill>
                  <a:srgbClr val="FFFFFF"/>
                </a:solidFill>
                <a:latin typeface="+mj-lt"/>
              </a:rPr>
              <a:t>Recent work on intergenerational, collective and other kinds of trauma help give us a way to think and talk about the adults and ancestors in our children's past</a:t>
            </a:r>
          </a:p>
          <a:p>
            <a:pPr>
              <a:lnSpc>
                <a:spcPts val="3764"/>
              </a:lnSpc>
            </a:pPr>
            <a:endParaRPr dirty="0" lang="en-US" sz="2413">
              <a:solidFill>
                <a:srgbClr val="FFFFFF"/>
              </a:solidFill>
              <a:latin typeface="+mj-lt"/>
            </a:endParaRPr>
          </a:p>
          <a:p>
            <a:pPr indent="-279861" lvl="1" marL="559723">
              <a:lnSpc>
                <a:spcPts val="4225"/>
              </a:lnSpc>
              <a:buFont typeface="Arial"/>
              <a:buChar char="•"/>
            </a:pPr>
            <a:r>
              <a:rPr dirty="0" lang="en-US" sz="2413">
                <a:solidFill>
                  <a:srgbClr val="FFFFFF"/>
                </a:solidFill>
                <a:latin typeface="+mj-lt"/>
              </a:rPr>
              <a:t>Bad behaviours  in the present are often a coping mechanism learned as a child  which have remained unchallenged by community and family</a:t>
            </a:r>
          </a:p>
          <a:p>
            <a:pPr indent="-279861" lvl="1" marL="559723">
              <a:lnSpc>
                <a:spcPts val="4225"/>
              </a:lnSpc>
              <a:buFont typeface="Arial"/>
              <a:buChar char="•"/>
            </a:pPr>
            <a:r>
              <a:rPr dirty="0" lang="en-US" sz="2592">
                <a:solidFill>
                  <a:srgbClr val="FFFFFF"/>
                </a:solidFill>
                <a:latin typeface="+mj-lt"/>
              </a:rPr>
              <a:t>Trauma can be passed on through stories and pain in families</a:t>
            </a:r>
          </a:p>
          <a:p>
            <a:pPr indent="-279861" lvl="1" marL="559723">
              <a:lnSpc>
                <a:spcPts val="4225"/>
              </a:lnSpc>
              <a:buFont typeface="Arial"/>
              <a:buChar char="•"/>
            </a:pPr>
            <a:r>
              <a:rPr dirty="0" lang="en-US" sz="2592">
                <a:solidFill>
                  <a:srgbClr val="FFFFFF"/>
                </a:solidFill>
                <a:latin typeface="+mj-lt"/>
              </a:rPr>
              <a:t> Unhelpful behaviours can be mimicked physically then work mentally on children</a:t>
            </a:r>
          </a:p>
          <a:p>
            <a:pPr algn="l" indent="-279861" lvl="1" marL="559723">
              <a:lnSpc>
                <a:spcPts val="4225"/>
              </a:lnSpc>
              <a:buFont typeface="Arial"/>
              <a:buChar char="•"/>
            </a:pPr>
            <a:r>
              <a:rPr dirty="0" lang="en-US" sz="2592">
                <a:solidFill>
                  <a:srgbClr val="FFFFFF"/>
                </a:solidFill>
                <a:latin typeface="+mj-lt"/>
              </a:rPr>
              <a:t>Sometimes extreme stress in the adult can turn on genes  which are  inherited by the child. </a:t>
            </a:r>
          </a:p>
          <a:p>
            <a:pPr>
              <a:lnSpc>
                <a:spcPts val="3716"/>
              </a:lnSpc>
            </a:pPr>
            <a:endParaRPr dirty="0" lang="en-US" sz="2592">
              <a:solidFill>
                <a:srgbClr val="FFFFFF"/>
              </a:solidFill>
              <a:latin typeface="+mj-lt"/>
            </a:endParaRPr>
          </a:p>
        </p:txBody>
      </p:sp>
      <p:sp>
        <p:nvSpPr>
          <p:cNvPr id="9" name="AutoShape 9"/>
          <p:cNvSpPr/>
          <p:nvPr/>
        </p:nvSpPr>
        <p:spPr>
          <a:xfrm>
            <a:off x="0" y="9423102"/>
            <a:ext cx="18288000" cy="1217324"/>
          </a:xfrm>
          <a:prstGeom prst="rect">
            <a:avLst/>
          </a:prstGeom>
          <a:solidFill>
            <a:srgbClr val="4D5379"/>
          </a:solidFill>
        </p:spPr>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221585" y="3871995"/>
            <a:ext cx="5327560" cy="479480"/>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221585" y="8490888"/>
            <a:ext cx="5327560" cy="479480"/>
          </a:xfrm>
          <a:prstGeom prst="rect">
            <a:avLst/>
          </a:prstGeom>
        </p:spPr>
      </p:pic>
      <p:sp>
        <p:nvSpPr>
          <p:cNvPr id="12" name="TextBox 12"/>
          <p:cNvSpPr txBox="1"/>
          <p:nvPr/>
        </p:nvSpPr>
        <p:spPr>
          <a:xfrm>
            <a:off x="11887458" y="4517139"/>
            <a:ext cx="5995815" cy="3122458"/>
          </a:xfrm>
          <a:prstGeom prst="rect">
            <a:avLst/>
          </a:prstGeom>
        </p:spPr>
        <p:txBody>
          <a:bodyPr anchor="t" bIns="0" lIns="0" rIns="0" rtlCol="0" tIns="0">
            <a:spAutoFit/>
          </a:bodyPr>
          <a:lstStyle/>
          <a:p>
            <a:pPr algn="ctr">
              <a:lnSpc>
                <a:spcPts val="4103"/>
              </a:lnSpc>
              <a:spcBef>
                <a:spcPct val="0"/>
              </a:spcBef>
            </a:pPr>
            <a:r>
              <a:rPr lang="en-US" sz="2931">
                <a:solidFill>
                  <a:srgbClr val="FFFFFF"/>
                </a:solidFill>
                <a:latin typeface="+mj-lt"/>
              </a:rPr>
              <a:t>Having compassion with our child's full history and lineage helps us stay in a place of calm and composure.  Bad things happened at some point which have caused huge pain.  We can now help ease that pain</a:t>
            </a:r>
          </a:p>
        </p:txBody>
      </p:sp>
      <p:sp>
        <p:nvSpPr>
          <p:cNvPr id="13" name="Footer Placeholder 12">
            <a:extLst>
              <a:ext uri="{FF2B5EF4-FFF2-40B4-BE49-F238E27FC236}">
                <a16:creationId xmlns:a16="http://schemas.microsoft.com/office/drawing/2014/main" id="{D98A496A-7C2F-4E4B-AFE0-EEA0703693F7}"/>
              </a:ext>
            </a:extLst>
          </p:cNvPr>
          <p:cNvSpPr>
            <a:spLocks noGrp="1"/>
          </p:cNvSpPr>
          <p:nvPr>
            <p:ph idx="11" sz="quarter" type="ftr"/>
          </p:nvPr>
        </p:nvSpPr>
        <p:spPr>
          <a:xfrm>
            <a:off x="14885365" y="9666639"/>
            <a:ext cx="2895600" cy="365125"/>
          </a:xfrm>
        </p:spPr>
        <p:txBody>
          <a:bodyPr/>
          <a:lstStyle/>
          <a:p>
            <a:r>
              <a:rPr dirty="0" lang="en-US">
                <a:solidFill>
                  <a:schemeClr val="bg1">
                    <a:lumMod val="85000"/>
                  </a:schemeClr>
                </a:solidFill>
              </a:rPr>
              <a:t>Difficult Conversations with Children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F7F9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7000"/>
          </a:blip>
          <a:srcRect b="1732" t="7"/>
          <a:stretch>
            <a:fillRect/>
          </a:stretch>
        </p:blipFill>
        <p:spPr>
          <a:xfrm>
            <a:off x="0" y="0"/>
            <a:ext cx="18288000" cy="9423102"/>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536496" y="-1132855"/>
            <a:ext cx="6066415" cy="6066415"/>
          </a:xfrm>
          <a:prstGeom prst="rect">
            <a:avLst/>
          </a:prstGeom>
        </p:spPr>
      </p:pic>
      <p:grpSp>
        <p:nvGrpSpPr>
          <p:cNvPr id="4" name="Group 4"/>
          <p:cNvGrpSpPr/>
          <p:nvPr/>
        </p:nvGrpSpPr>
        <p:grpSpPr>
          <a:xfrm>
            <a:off x="1529221" y="1165895"/>
            <a:ext cx="11007275" cy="4837821"/>
            <a:chOff x="0" y="-66039"/>
            <a:chExt cx="14676367" cy="6450429"/>
          </a:xfrm>
        </p:grpSpPr>
        <p:sp>
          <p:nvSpPr>
            <p:cNvPr id="5" name="TextBox 5"/>
            <p:cNvSpPr txBox="1"/>
            <p:nvPr/>
          </p:nvSpPr>
          <p:spPr>
            <a:xfrm>
              <a:off x="0" y="-66039"/>
              <a:ext cx="14676367" cy="1399358"/>
            </a:xfrm>
            <a:prstGeom prst="rect">
              <a:avLst/>
            </a:prstGeom>
          </p:spPr>
          <p:txBody>
            <a:bodyPr anchor="t" bIns="0" lIns="0" rIns="0" rtlCol="0" tIns="0">
              <a:spAutoFit/>
            </a:bodyPr>
            <a:lstStyle/>
            <a:p>
              <a:pPr algn="l">
                <a:lnSpc>
                  <a:spcPts val="8761"/>
                </a:lnSpc>
              </a:pPr>
              <a:r>
                <a:rPr dirty="0" lang="en-US" spc="438" sz="6000">
                  <a:solidFill>
                    <a:srgbClr val="FFFFFF"/>
                  </a:solidFill>
                  <a:latin typeface="+mj-lt"/>
                </a:rPr>
                <a:t>DIFFERNT KINDS OF TRAUMA </a:t>
              </a:r>
            </a:p>
          </p:txBody>
        </p:sp>
        <p:sp>
          <p:nvSpPr>
            <p:cNvPr id="6" name="TextBox 6"/>
            <p:cNvSpPr txBox="1"/>
            <p:nvPr/>
          </p:nvSpPr>
          <p:spPr>
            <a:xfrm>
              <a:off x="0" y="4020495"/>
              <a:ext cx="14676367" cy="2363895"/>
            </a:xfrm>
            <a:prstGeom prst="rect">
              <a:avLst/>
            </a:prstGeom>
          </p:spPr>
          <p:txBody>
            <a:bodyPr anchor="t" bIns="0" lIns="0" rIns="0" rtlCol="0" tIns="0">
              <a:spAutoFit/>
            </a:bodyPr>
            <a:lstStyle/>
            <a:p>
              <a:pPr>
                <a:lnSpc>
                  <a:spcPts val="3655"/>
                </a:lnSpc>
              </a:pPr>
              <a:endParaRPr>
                <a:latin typeface="+mj-lt"/>
              </a:endParaRPr>
            </a:p>
            <a:p>
              <a:pPr>
                <a:lnSpc>
                  <a:spcPts val="3655"/>
                </a:lnSpc>
              </a:pPr>
              <a:endParaRPr>
                <a:latin typeface="+mj-lt"/>
              </a:endParaRPr>
            </a:p>
            <a:p>
              <a:pPr>
                <a:lnSpc>
                  <a:spcPts val="3655"/>
                </a:lnSpc>
              </a:pPr>
              <a:endParaRPr>
                <a:latin typeface="+mj-lt"/>
              </a:endParaRPr>
            </a:p>
            <a:p>
              <a:pPr algn="l">
                <a:lnSpc>
                  <a:spcPts val="2967"/>
                </a:lnSpc>
              </a:pPr>
              <a:endParaRPr>
                <a:latin typeface="+mj-lt"/>
              </a:endParaRPr>
            </a:p>
          </p:txBody>
        </p:sp>
        <p:sp>
          <p:nvSpPr>
            <p:cNvPr id="7" name="AutoShape 7"/>
            <p:cNvSpPr/>
            <p:nvPr/>
          </p:nvSpPr>
          <p:spPr>
            <a:xfrm>
              <a:off x="0" y="2060515"/>
              <a:ext cx="1858409" cy="193584"/>
            </a:xfrm>
            <a:prstGeom prst="rect">
              <a:avLst/>
            </a:prstGeom>
            <a:solidFill>
              <a:srgbClr val="FEB06A"/>
            </a:solidFill>
          </p:spPr>
        </p:sp>
      </p:grpSp>
      <p:sp>
        <p:nvSpPr>
          <p:cNvPr id="8" name="TextBox 8"/>
          <p:cNvSpPr txBox="1"/>
          <p:nvPr/>
        </p:nvSpPr>
        <p:spPr>
          <a:xfrm>
            <a:off x="1081506" y="3358732"/>
            <a:ext cx="10690380" cy="5675785"/>
          </a:xfrm>
          <a:prstGeom prst="rect">
            <a:avLst/>
          </a:prstGeom>
        </p:spPr>
        <p:txBody>
          <a:bodyPr anchor="t" bIns="0" lIns="0" rIns="0" rtlCol="0" tIns="0">
            <a:spAutoFit/>
          </a:bodyPr>
          <a:lstStyle/>
          <a:p>
            <a:pPr indent="-260520" lvl="1" marL="521039">
              <a:lnSpc>
                <a:spcPts val="3764"/>
              </a:lnSpc>
              <a:buFont typeface="Arial"/>
              <a:buChar char="•"/>
            </a:pPr>
            <a:r>
              <a:rPr dirty="0" lang="en-US" sz="2413">
                <a:solidFill>
                  <a:srgbClr val="FFFFFF"/>
                </a:solidFill>
                <a:latin typeface="+mj-lt"/>
              </a:rPr>
              <a:t>Personal Trauma - one off - being in a fight, a car accident, being mugged, </a:t>
            </a:r>
          </a:p>
          <a:p>
            <a:pPr indent="-260520" lvl="1" marL="521039">
              <a:lnSpc>
                <a:spcPts val="3764"/>
              </a:lnSpc>
              <a:buFont typeface="Arial"/>
              <a:buChar char="•"/>
            </a:pPr>
            <a:r>
              <a:rPr dirty="0" lang="en-US" sz="2413">
                <a:solidFill>
                  <a:srgbClr val="FFFFFF"/>
                </a:solidFill>
                <a:latin typeface="+mj-lt"/>
              </a:rPr>
              <a:t>Personal Trauma ongoing - domestic abuse, rape, gaslighting, mental ill health of ourselves or those around us, </a:t>
            </a:r>
          </a:p>
          <a:p>
            <a:pPr indent="-279861" lvl="1" marL="559723">
              <a:lnSpc>
                <a:spcPts val="4225"/>
              </a:lnSpc>
              <a:buFont typeface="Arial"/>
              <a:buChar char="•"/>
            </a:pPr>
            <a:r>
              <a:rPr dirty="0" lang="en-US" sz="2413">
                <a:solidFill>
                  <a:srgbClr val="FFFFFF"/>
                </a:solidFill>
                <a:latin typeface="+mj-lt"/>
              </a:rPr>
              <a:t>Intergenerational Trauma - a family history of being enslaved, migration, alcoholism and other addictions, family secrets</a:t>
            </a:r>
          </a:p>
          <a:p>
            <a:pPr indent="-279861" lvl="1" marL="559723">
              <a:lnSpc>
                <a:spcPts val="4225"/>
              </a:lnSpc>
              <a:buFont typeface="Arial"/>
              <a:buChar char="•"/>
            </a:pPr>
            <a:r>
              <a:rPr dirty="0" lang="en-US" sz="2592">
                <a:solidFill>
                  <a:srgbClr val="FFFFFF"/>
                </a:solidFill>
                <a:latin typeface="+mj-lt"/>
              </a:rPr>
              <a:t>Collective Trauma - something a lot of people experience - like a war, Covid-19, racial oppression, Climate Change. </a:t>
            </a:r>
          </a:p>
          <a:p>
            <a:pPr algn="l" indent="-279861" lvl="1" marL="559723">
              <a:lnSpc>
                <a:spcPts val="4225"/>
              </a:lnSpc>
              <a:buFont typeface="Arial"/>
              <a:buChar char="•"/>
            </a:pPr>
            <a:r>
              <a:rPr dirty="0" lang="en-US" sz="2592">
                <a:solidFill>
                  <a:srgbClr val="FFFFFF"/>
                </a:solidFill>
                <a:latin typeface="+mj-lt"/>
              </a:rPr>
              <a:t> Systemic Trauma - a trauma held within and passed on through a system.  A dysfunctional workplace, authority system (like the police), governments, oppressive regimes. </a:t>
            </a:r>
          </a:p>
          <a:p>
            <a:pPr>
              <a:lnSpc>
                <a:spcPts val="3716"/>
              </a:lnSpc>
            </a:pPr>
            <a:endParaRPr dirty="0" lang="en-US" sz="2592">
              <a:solidFill>
                <a:srgbClr val="FFFFFF"/>
              </a:solidFill>
              <a:latin typeface="+mj-lt"/>
            </a:endParaRPr>
          </a:p>
        </p:txBody>
      </p:sp>
      <p:sp>
        <p:nvSpPr>
          <p:cNvPr id="9" name="AutoShape 9"/>
          <p:cNvSpPr/>
          <p:nvPr/>
        </p:nvSpPr>
        <p:spPr>
          <a:xfrm>
            <a:off x="0" y="9423102"/>
            <a:ext cx="18288000" cy="1217324"/>
          </a:xfrm>
          <a:prstGeom prst="rect">
            <a:avLst/>
          </a:prstGeom>
          <a:solidFill>
            <a:srgbClr val="4D5379"/>
          </a:solidFill>
        </p:spPr>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221585" y="3540766"/>
            <a:ext cx="5327560" cy="573414"/>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221585" y="8837009"/>
            <a:ext cx="5327560" cy="479480"/>
          </a:xfrm>
          <a:prstGeom prst="rect">
            <a:avLst/>
          </a:prstGeom>
        </p:spPr>
      </p:pic>
      <p:sp>
        <p:nvSpPr>
          <p:cNvPr id="12" name="TextBox 12"/>
          <p:cNvSpPr txBox="1"/>
          <p:nvPr/>
        </p:nvSpPr>
        <p:spPr>
          <a:xfrm>
            <a:off x="11887458" y="4517139"/>
            <a:ext cx="6095742" cy="3648243"/>
          </a:xfrm>
          <a:prstGeom prst="rect">
            <a:avLst/>
          </a:prstGeom>
          <a:solidFill>
            <a:schemeClr val="accent6">
              <a:lumMod val="20000"/>
              <a:lumOff val="80000"/>
            </a:schemeClr>
          </a:solidFill>
        </p:spPr>
        <p:txBody>
          <a:bodyPr anchor="t" bIns="0" lIns="0" rIns="0" rtlCol="0" tIns="0" wrap="square">
            <a:spAutoFit/>
          </a:bodyPr>
          <a:lstStyle/>
          <a:p>
            <a:pPr algn="ctr">
              <a:lnSpc>
                <a:spcPts val="4103"/>
              </a:lnSpc>
            </a:pPr>
            <a:r>
              <a:rPr dirty="0" lang="en-US" sz="2931">
                <a:solidFill>
                  <a:schemeClr val="accent6"/>
                </a:solidFill>
                <a:latin typeface="+mj-lt"/>
              </a:rPr>
              <a:t>Exercise </a:t>
            </a:r>
          </a:p>
          <a:p>
            <a:pPr algn="ctr">
              <a:lnSpc>
                <a:spcPts val="4103"/>
              </a:lnSpc>
            </a:pPr>
            <a:r>
              <a:rPr dirty="0" lang="en-US" sz="2931">
                <a:solidFill>
                  <a:schemeClr val="tx1">
                    <a:lumMod val="65000"/>
                    <a:lumOff val="35000"/>
                  </a:schemeClr>
                </a:solidFill>
                <a:latin typeface="+mj-lt"/>
              </a:rPr>
              <a:t>Which, if any of these might you </a:t>
            </a:r>
          </a:p>
          <a:p>
            <a:pPr algn="ctr">
              <a:lnSpc>
                <a:spcPts val="4103"/>
              </a:lnSpc>
            </a:pPr>
            <a:r>
              <a:rPr dirty="0" lang="en-US" sz="2931">
                <a:solidFill>
                  <a:schemeClr val="tx1">
                    <a:lumMod val="65000"/>
                    <a:lumOff val="35000"/>
                  </a:schemeClr>
                </a:solidFill>
                <a:latin typeface="+mj-lt"/>
              </a:rPr>
              <a:t>hold in your body, or mind through experiences or the stories you have been told? </a:t>
            </a:r>
          </a:p>
          <a:p>
            <a:pPr algn="ctr">
              <a:lnSpc>
                <a:spcPts val="4103"/>
              </a:lnSpc>
            </a:pPr>
            <a:endParaRPr dirty="0" lang="en-US" sz="2931">
              <a:solidFill>
                <a:schemeClr val="tx1">
                  <a:lumMod val="65000"/>
                  <a:lumOff val="35000"/>
                </a:schemeClr>
              </a:solidFill>
              <a:latin typeface="+mj-lt"/>
            </a:endParaRPr>
          </a:p>
          <a:p>
            <a:pPr algn="ctr">
              <a:lnSpc>
                <a:spcPts val="4103"/>
              </a:lnSpc>
              <a:spcBef>
                <a:spcPct val="0"/>
              </a:spcBef>
            </a:pPr>
            <a:r>
              <a:rPr dirty="0" lang="en-US" sz="2931">
                <a:solidFill>
                  <a:schemeClr val="tx1">
                    <a:lumMod val="65000"/>
                    <a:lumOff val="35000"/>
                  </a:schemeClr>
                </a:solidFill>
                <a:latin typeface="+mj-lt"/>
              </a:rPr>
              <a:t>And which might your child be holding? </a:t>
            </a:r>
          </a:p>
        </p:txBody>
      </p:sp>
      <p:sp>
        <p:nvSpPr>
          <p:cNvPr id="13" name="Footer Placeholder 12">
            <a:extLst>
              <a:ext uri="{FF2B5EF4-FFF2-40B4-BE49-F238E27FC236}">
                <a16:creationId xmlns:a16="http://schemas.microsoft.com/office/drawing/2014/main" id="{ED739D45-5BD3-1E4E-A985-40616822C6C9}"/>
              </a:ext>
            </a:extLst>
          </p:cNvPr>
          <p:cNvSpPr>
            <a:spLocks noGrp="1"/>
          </p:cNvSpPr>
          <p:nvPr>
            <p:ph idx="11" sz="quarter" type="ftr"/>
          </p:nvPr>
        </p:nvSpPr>
        <p:spPr>
          <a:xfrm>
            <a:off x="14987673" y="9605110"/>
            <a:ext cx="2895600" cy="365125"/>
          </a:xfrm>
        </p:spPr>
        <p:txBody>
          <a:bodyPr/>
          <a:lstStyle/>
          <a:p>
            <a:r>
              <a:rPr dirty="0" lang="en-US">
                <a:solidFill>
                  <a:schemeClr val="bg1">
                    <a:lumMod val="85000"/>
                  </a:schemeClr>
                </a:solidFill>
              </a:rPr>
              <a:t>Difficult Conversations with Children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F7F9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57768" y="-1106613"/>
            <a:ext cx="6066415" cy="6066415"/>
          </a:xfrm>
          <a:prstGeom prst="rect">
            <a:avLst/>
          </a:prstGeom>
        </p:spPr>
      </p:pic>
      <p:grpSp>
        <p:nvGrpSpPr>
          <p:cNvPr id="3" name="Group 3"/>
          <p:cNvGrpSpPr/>
          <p:nvPr/>
        </p:nvGrpSpPr>
        <p:grpSpPr>
          <a:xfrm>
            <a:off x="1529221" y="1150144"/>
            <a:ext cx="9642193" cy="4235780"/>
            <a:chOff x="0" y="161925"/>
            <a:chExt cx="12856257" cy="5647708"/>
          </a:xfrm>
        </p:grpSpPr>
        <p:sp>
          <p:nvSpPr>
            <p:cNvPr id="4" name="TextBox 4"/>
            <p:cNvSpPr txBox="1"/>
            <p:nvPr/>
          </p:nvSpPr>
          <p:spPr>
            <a:xfrm>
              <a:off x="0" y="161925"/>
              <a:ext cx="12856257" cy="1439284"/>
            </a:xfrm>
            <a:prstGeom prst="rect">
              <a:avLst/>
            </a:prstGeom>
          </p:spPr>
          <p:txBody>
            <a:bodyPr anchor="t" bIns="0" lIns="0" rIns="0" rtlCol="0" tIns="0">
              <a:spAutoFit/>
            </a:bodyPr>
            <a:lstStyle/>
            <a:p>
              <a:pPr algn="l">
                <a:lnSpc>
                  <a:spcPts val="8901"/>
                </a:lnSpc>
              </a:pPr>
              <a:r>
                <a:rPr dirty="0" lang="en-US" spc="445" sz="6600">
                  <a:solidFill>
                    <a:srgbClr val="FFFFFF"/>
                  </a:solidFill>
                  <a:latin typeface="+mj-lt"/>
                </a:rPr>
                <a:t>THE GOOD NEWS... ! </a:t>
              </a:r>
            </a:p>
          </p:txBody>
        </p:sp>
        <p:sp>
          <p:nvSpPr>
            <p:cNvPr id="5" name="TextBox 5"/>
            <p:cNvSpPr txBox="1"/>
            <p:nvPr/>
          </p:nvSpPr>
          <p:spPr>
            <a:xfrm>
              <a:off x="0" y="3765209"/>
              <a:ext cx="12856257" cy="2044424"/>
            </a:xfrm>
            <a:prstGeom prst="rect">
              <a:avLst/>
            </a:prstGeom>
          </p:spPr>
          <p:txBody>
            <a:bodyPr anchor="t" bIns="0" lIns="0" rIns="0" rtlCol="0" tIns="0">
              <a:spAutoFit/>
            </a:bodyPr>
            <a:lstStyle/>
            <a:p>
              <a:pPr>
                <a:lnSpc>
                  <a:spcPts val="3202"/>
                </a:lnSpc>
              </a:pPr>
              <a:endParaRPr/>
            </a:p>
            <a:p>
              <a:pPr>
                <a:lnSpc>
                  <a:spcPts val="3202"/>
                </a:lnSpc>
              </a:pPr>
              <a:endParaRPr/>
            </a:p>
            <a:p>
              <a:pPr>
                <a:lnSpc>
                  <a:spcPts val="3202"/>
                </a:lnSpc>
              </a:pPr>
              <a:endParaRPr/>
            </a:p>
            <a:p>
              <a:pPr algn="l">
                <a:lnSpc>
                  <a:spcPts val="2599"/>
                </a:lnSpc>
              </a:pPr>
              <a:endParaRPr/>
            </a:p>
          </p:txBody>
        </p:sp>
        <p:sp>
          <p:nvSpPr>
            <p:cNvPr id="6" name="AutoShape 6"/>
            <p:cNvSpPr/>
            <p:nvPr/>
          </p:nvSpPr>
          <p:spPr>
            <a:xfrm>
              <a:off x="0" y="2054206"/>
              <a:ext cx="1627936" cy="169577"/>
            </a:xfrm>
            <a:prstGeom prst="rect">
              <a:avLst/>
            </a:prstGeom>
            <a:solidFill>
              <a:srgbClr val="FEB06A"/>
            </a:solidFill>
          </p:spPr>
        </p:sp>
      </p:grpSp>
      <p:sp>
        <p:nvSpPr>
          <p:cNvPr id="7" name="AutoShape 7"/>
          <p:cNvSpPr/>
          <p:nvPr/>
        </p:nvSpPr>
        <p:spPr>
          <a:xfrm>
            <a:off x="0" y="9423102"/>
            <a:ext cx="18288000" cy="1217324"/>
          </a:xfrm>
          <a:prstGeom prst="rect">
            <a:avLst/>
          </a:prstGeom>
          <a:solidFill>
            <a:srgbClr val="4D5379"/>
          </a:solidFill>
        </p:spPr>
      </p:sp>
      <p:pic>
        <p:nvPicPr>
          <p:cNvPr id="8" name="Picture 8"/>
          <p:cNvPicPr>
            <a:picLocks noChangeAspect="1"/>
          </p:cNvPicPr>
          <p:nvPr/>
        </p:nvPicPr>
        <p:blipFill>
          <a:blip r:embed="rId5">
            <a:alphaModFix amt="31999"/>
          </a:blip>
          <a:srcRect b="49" t="1268"/>
          <a:stretch>
            <a:fillRect/>
          </a:stretch>
        </p:blipFill>
        <p:spPr>
          <a:xfrm>
            <a:off x="19050" y="-40590"/>
            <a:ext cx="18288000" cy="9463692"/>
          </a:xfrm>
          <a:prstGeom prst="rect">
            <a:avLst/>
          </a:prstGeom>
        </p:spPr>
      </p:pic>
      <p:sp>
        <p:nvSpPr>
          <p:cNvPr id="9" name="TextBox 9"/>
          <p:cNvSpPr txBox="1"/>
          <p:nvPr/>
        </p:nvSpPr>
        <p:spPr>
          <a:xfrm>
            <a:off x="1339625" y="3026619"/>
            <a:ext cx="15195775" cy="7028975"/>
          </a:xfrm>
          <a:prstGeom prst="rect">
            <a:avLst/>
          </a:prstGeom>
        </p:spPr>
        <p:txBody>
          <a:bodyPr anchor="t" bIns="0" lIns="0" rIns="0" rtlCol="0" tIns="0" wrap="square">
            <a:spAutoFit/>
          </a:bodyPr>
          <a:lstStyle/>
          <a:p>
            <a:pPr>
              <a:lnSpc>
                <a:spcPts val="3920"/>
              </a:lnSpc>
            </a:pPr>
            <a:r>
              <a:rPr dirty="0" lang="en-US" sz="2513">
                <a:solidFill>
                  <a:srgbClr val="FFFFFF"/>
                </a:solidFill>
                <a:latin typeface="+mj-lt"/>
              </a:rPr>
              <a:t>We are able to overcome all these kinds of trauma with the help of family, therapists, friends and community. For example: </a:t>
            </a:r>
          </a:p>
          <a:p>
            <a:pPr>
              <a:lnSpc>
                <a:spcPts val="3920"/>
              </a:lnSpc>
            </a:pPr>
            <a:endParaRPr dirty="0" lang="en-US" sz="2513">
              <a:solidFill>
                <a:srgbClr val="FFFFFF"/>
              </a:solidFill>
              <a:latin typeface="+mj-lt"/>
            </a:endParaRPr>
          </a:p>
          <a:p>
            <a:pPr indent="-290656" lvl="1" marL="581312">
              <a:lnSpc>
                <a:spcPts val="4388"/>
              </a:lnSpc>
              <a:buFont typeface="Arial"/>
              <a:buChar char="•"/>
            </a:pPr>
            <a:r>
              <a:rPr dirty="0" lang="en-US" sz="2513">
                <a:solidFill>
                  <a:srgbClr val="FFFFFF"/>
                </a:solidFill>
                <a:latin typeface="+mj-lt"/>
              </a:rPr>
              <a:t>Understanding epigenetics, a therapist Stephen </a:t>
            </a:r>
            <a:r>
              <a:rPr dirty="0" err="1" lang="en-US" sz="2513">
                <a:solidFill>
                  <a:srgbClr val="FFFFFF"/>
                </a:solidFill>
                <a:latin typeface="+mj-lt"/>
              </a:rPr>
              <a:t>Porges</a:t>
            </a:r>
            <a:r>
              <a:rPr dirty="0" lang="en-US" sz="2513">
                <a:solidFill>
                  <a:srgbClr val="FFFFFF"/>
                </a:solidFill>
                <a:latin typeface="+mj-lt"/>
              </a:rPr>
              <a:t>, was able to use creativity and  talking therapies to quickly stop self-harm that had been inherited in an activated gene. </a:t>
            </a:r>
          </a:p>
          <a:p>
            <a:pPr indent="-290656" lvl="1" marL="581312">
              <a:lnSpc>
                <a:spcPts val="4388"/>
              </a:lnSpc>
              <a:buFont typeface="Arial"/>
              <a:buChar char="•"/>
            </a:pPr>
            <a:r>
              <a:rPr dirty="0" lang="en-US" sz="2692">
                <a:solidFill>
                  <a:srgbClr val="FFFFFF"/>
                </a:solidFill>
                <a:latin typeface="+mj-lt"/>
              </a:rPr>
              <a:t>When we learn that a behaviour doesn't serve us and are strongly encouraged to use behaviours that do work, we can change</a:t>
            </a:r>
          </a:p>
          <a:p>
            <a:pPr indent="-290656" lvl="1" marL="581312">
              <a:lnSpc>
                <a:spcPts val="4388"/>
              </a:lnSpc>
              <a:buFont typeface="Arial"/>
              <a:buChar char="•"/>
            </a:pPr>
            <a:r>
              <a:rPr dirty="0" lang="en-US" sz="2692">
                <a:solidFill>
                  <a:srgbClr val="FFFFFF"/>
                </a:solidFill>
                <a:latin typeface="+mj-lt"/>
              </a:rPr>
              <a:t>A family that knows about regulation can help us calm to a state where we can take in information and love</a:t>
            </a:r>
          </a:p>
          <a:p>
            <a:pPr indent="-290656" lvl="1" marL="581312">
              <a:lnSpc>
                <a:spcPts val="4388"/>
              </a:lnSpc>
              <a:buFont typeface="Arial"/>
              <a:buChar char="•"/>
            </a:pPr>
            <a:r>
              <a:rPr dirty="0" lang="en-US" sz="2692">
                <a:solidFill>
                  <a:srgbClr val="FFFFFF"/>
                </a:solidFill>
                <a:latin typeface="+mj-lt"/>
              </a:rPr>
              <a:t>Family therapy, “constellations” and other physical/working out processes allow us to “see” what we couldn’t see before and understand more fully our place in the world. </a:t>
            </a:r>
          </a:p>
          <a:p>
            <a:pPr>
              <a:lnSpc>
                <a:spcPts val="4388"/>
              </a:lnSpc>
            </a:pPr>
            <a:endParaRPr dirty="0" lang="en-US" sz="2692">
              <a:solidFill>
                <a:srgbClr val="FFFFFF"/>
              </a:solidFill>
              <a:latin typeface="+mj-lt"/>
            </a:endParaRPr>
          </a:p>
          <a:p>
            <a:pPr>
              <a:lnSpc>
                <a:spcPts val="3870"/>
              </a:lnSpc>
            </a:pPr>
            <a:endParaRPr dirty="0" lang="en-US" sz="2692">
              <a:solidFill>
                <a:srgbClr val="FFFFFF"/>
              </a:solidFill>
              <a:latin typeface="+mj-lt"/>
            </a:endParaRPr>
          </a:p>
        </p:txBody>
      </p:sp>
      <p:sp>
        <p:nvSpPr>
          <p:cNvPr id="10" name="Footer Placeholder 9">
            <a:extLst>
              <a:ext uri="{FF2B5EF4-FFF2-40B4-BE49-F238E27FC236}">
                <a16:creationId xmlns:a16="http://schemas.microsoft.com/office/drawing/2014/main" id="{2115DBBC-FD8B-144A-B43F-5FAB93871510}"/>
              </a:ext>
            </a:extLst>
          </p:cNvPr>
          <p:cNvSpPr>
            <a:spLocks noGrp="1"/>
          </p:cNvSpPr>
          <p:nvPr>
            <p:ph idx="11" sz="quarter" type="ftr"/>
          </p:nvPr>
        </p:nvSpPr>
        <p:spPr>
          <a:xfrm>
            <a:off x="14859000" y="9666639"/>
            <a:ext cx="2895600" cy="365125"/>
          </a:xfrm>
        </p:spPr>
        <p:txBody>
          <a:bodyPr/>
          <a:lstStyle/>
          <a:p>
            <a:r>
              <a:rPr dirty="0" lang="en-US">
                <a:solidFill>
                  <a:schemeClr val="bg1">
                    <a:lumMod val="85000"/>
                  </a:schemeClr>
                </a:solidFill>
              </a:rPr>
              <a:t>Difficult Conversations with Children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D537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flipV="1">
            <a:off x="10638830" y="4923830"/>
            <a:ext cx="6434733" cy="6434733"/>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214438" y="-1071562"/>
            <a:ext cx="6434733" cy="6434733"/>
          </a:xfrm>
          <a:prstGeom prst="rect">
            <a:avLst/>
          </a:prstGeom>
        </p:spPr>
      </p:pic>
      <p:sp>
        <p:nvSpPr>
          <p:cNvPr id="4" name="AutoShape 4"/>
          <p:cNvSpPr/>
          <p:nvPr/>
        </p:nvSpPr>
        <p:spPr>
          <a:xfrm>
            <a:off x="3230988" y="1285578"/>
            <a:ext cx="10930779" cy="7715844"/>
          </a:xfrm>
          <a:prstGeom prst="rect">
            <a:avLst/>
          </a:prstGeom>
          <a:solidFill>
            <a:srgbClr val="FFFFFF"/>
          </a:solidFill>
        </p:spPr>
      </p:sp>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357562" y="1071562"/>
            <a:ext cx="1495776" cy="118465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13434662" y="8030783"/>
            <a:ext cx="1495776" cy="1184654"/>
          </a:xfrm>
          <a:prstGeom prst="rect">
            <a:avLst/>
          </a:prstGeom>
        </p:spPr>
      </p:pic>
      <p:sp>
        <p:nvSpPr>
          <p:cNvPr id="7" name="TextBox 7"/>
          <p:cNvSpPr txBox="1"/>
          <p:nvPr/>
        </p:nvSpPr>
        <p:spPr>
          <a:xfrm>
            <a:off x="7772400" y="6430437"/>
            <a:ext cx="6268751" cy="1064612"/>
          </a:xfrm>
          <a:prstGeom prst="rect">
            <a:avLst/>
          </a:prstGeom>
        </p:spPr>
        <p:txBody>
          <a:bodyPr wrap="square" lIns="0" tIns="0" rIns="0" bIns="0" rtlCol="0" anchor="t">
            <a:spAutoFit/>
          </a:bodyPr>
          <a:lstStyle/>
          <a:p>
            <a:pPr algn="ctr">
              <a:lnSpc>
                <a:spcPts val="5289"/>
              </a:lnSpc>
            </a:pPr>
            <a:endParaRPr sz="2000" dirty="0">
              <a:latin typeface="+mj-lt"/>
            </a:endParaRPr>
          </a:p>
          <a:p>
            <a:pPr>
              <a:lnSpc>
                <a:spcPts val="2857"/>
              </a:lnSpc>
            </a:pPr>
            <a:r>
              <a:rPr lang="en-US" sz="2000" spc="239" dirty="0">
                <a:solidFill>
                  <a:srgbClr val="A5B1BB"/>
                </a:solidFill>
                <a:latin typeface="+mj-lt"/>
              </a:rPr>
              <a:t>WATSON, RICHES, STAPLES 2020</a:t>
            </a:r>
          </a:p>
        </p:txBody>
      </p:sp>
      <p:sp>
        <p:nvSpPr>
          <p:cNvPr id="8" name="TextBox 8"/>
          <p:cNvSpPr txBox="1"/>
          <p:nvPr/>
        </p:nvSpPr>
        <p:spPr>
          <a:xfrm>
            <a:off x="4105450" y="3339670"/>
            <a:ext cx="10077099" cy="2876750"/>
          </a:xfrm>
          <a:prstGeom prst="rect">
            <a:avLst/>
          </a:prstGeom>
        </p:spPr>
        <p:txBody>
          <a:bodyPr lIns="0" tIns="0" rIns="0" bIns="0" rtlCol="0" anchor="t">
            <a:spAutoFit/>
          </a:bodyPr>
          <a:lstStyle/>
          <a:p>
            <a:pPr algn="ctr">
              <a:lnSpc>
                <a:spcPts val="5828"/>
              </a:lnSpc>
            </a:pPr>
            <a:r>
              <a:rPr lang="en-US" sz="3000" dirty="0">
                <a:solidFill>
                  <a:srgbClr val="000000"/>
                </a:solidFill>
                <a:latin typeface="+mj-lt"/>
              </a:rPr>
              <a:t>Having a coherent narrative</a:t>
            </a:r>
          </a:p>
          <a:p>
            <a:pPr algn="ctr">
              <a:lnSpc>
                <a:spcPts val="5828"/>
              </a:lnSpc>
            </a:pPr>
            <a:r>
              <a:rPr lang="en-US" sz="3000" dirty="0">
                <a:solidFill>
                  <a:srgbClr val="000000"/>
                </a:solidFill>
                <a:latin typeface="+mj-lt"/>
              </a:rPr>
              <a:t>of adverse experiences has been associated </a:t>
            </a:r>
          </a:p>
          <a:p>
            <a:pPr algn="ctr">
              <a:lnSpc>
                <a:spcPts val="5828"/>
              </a:lnSpc>
            </a:pPr>
            <a:r>
              <a:rPr lang="en-US" sz="3000" dirty="0">
                <a:solidFill>
                  <a:srgbClr val="000000"/>
                </a:solidFill>
                <a:latin typeface="+mj-lt"/>
              </a:rPr>
              <a:t>with recovery from trauma, particularly when there</a:t>
            </a:r>
          </a:p>
          <a:p>
            <a:pPr algn="ctr">
              <a:lnSpc>
                <a:spcPts val="5828"/>
              </a:lnSpc>
              <a:spcBef>
                <a:spcPct val="0"/>
              </a:spcBef>
            </a:pPr>
            <a:r>
              <a:rPr lang="en-US" sz="3000" dirty="0">
                <a:solidFill>
                  <a:srgbClr val="000000"/>
                </a:solidFill>
                <a:latin typeface="+mj-lt"/>
              </a:rPr>
              <a:t>is disruption of the narrative (</a:t>
            </a:r>
            <a:r>
              <a:rPr lang="en-US" sz="3000" dirty="0" err="1">
                <a:solidFill>
                  <a:srgbClr val="000000"/>
                </a:solidFill>
                <a:latin typeface="+mj-lt"/>
              </a:rPr>
              <a:t>Jirek</a:t>
            </a:r>
            <a:r>
              <a:rPr lang="en-US" sz="3000" dirty="0">
                <a:solidFill>
                  <a:srgbClr val="000000"/>
                </a:solidFill>
                <a:latin typeface="+mj-lt"/>
              </a:rPr>
              <a:t>, 2017)</a:t>
            </a:r>
          </a:p>
        </p:txBody>
      </p:sp>
      <p:sp>
        <p:nvSpPr>
          <p:cNvPr id="9" name="Footer Placeholder 8">
            <a:extLst>
              <a:ext uri="{FF2B5EF4-FFF2-40B4-BE49-F238E27FC236}">
                <a16:creationId xmlns:a16="http://schemas.microsoft.com/office/drawing/2014/main" id="{B6A517F7-F610-4C4C-91C9-DDF40C9E47FC}"/>
              </a:ext>
            </a:extLst>
          </p:cNvPr>
          <p:cNvSpPr>
            <a:spLocks noGrp="1"/>
          </p:cNvSpPr>
          <p:nvPr>
            <p:ph type="ftr" sz="quarter" idx="11"/>
          </p:nvPr>
        </p:nvSpPr>
        <p:spPr>
          <a:xfrm>
            <a:off x="13830796" y="9422287"/>
            <a:ext cx="2895600" cy="365125"/>
          </a:xfrm>
        </p:spPr>
        <p:txBody>
          <a:bodyPr/>
          <a:lstStyle/>
          <a:p>
            <a:r>
              <a:rPr lang="en-US" dirty="0"/>
              <a:t>Difficult Conversations with Children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F7F95"/>
        </a:solidFill>
        <a:effectLst/>
      </p:bgPr>
    </p:bg>
    <p:spTree>
      <p:nvGrpSpPr>
        <p:cNvPr id="1" name=""/>
        <p:cNvGrpSpPr/>
        <p:nvPr/>
      </p:nvGrpSpPr>
      <p:grpSpPr>
        <a:xfrm>
          <a:off x="0" y="0"/>
          <a:ext cx="0" cy="0"/>
          <a:chOff x="0" y="0"/>
          <a:chExt cx="0" cy="0"/>
        </a:xfrm>
      </p:grpSpPr>
      <p:grpSp>
        <p:nvGrpSpPr>
          <p:cNvPr id="2" name="Group 2"/>
          <p:cNvGrpSpPr/>
          <p:nvPr/>
        </p:nvGrpSpPr>
        <p:grpSpPr>
          <a:xfrm>
            <a:off x="1344817" y="894466"/>
            <a:ext cx="9826597" cy="4491458"/>
            <a:chOff x="-245872" y="-178979"/>
            <a:chExt cx="13102129" cy="5988612"/>
          </a:xfrm>
        </p:grpSpPr>
        <p:sp>
          <p:nvSpPr>
            <p:cNvPr id="3" name="TextBox 3"/>
            <p:cNvSpPr txBox="1"/>
            <p:nvPr/>
          </p:nvSpPr>
          <p:spPr>
            <a:xfrm>
              <a:off x="-245872" y="-178979"/>
              <a:ext cx="12856257" cy="3064942"/>
            </a:xfrm>
            <a:prstGeom prst="rect">
              <a:avLst/>
            </a:prstGeom>
          </p:spPr>
          <p:txBody>
            <a:bodyPr anchor="t" bIns="0" lIns="0" rIns="0" rtlCol="0" tIns="0">
              <a:spAutoFit/>
            </a:bodyPr>
            <a:lstStyle/>
            <a:p>
              <a:pPr algn="l">
                <a:lnSpc>
                  <a:spcPts val="8901"/>
                </a:lnSpc>
              </a:pPr>
              <a:r>
                <a:rPr dirty="0" lang="en-US" spc="445" sz="5400">
                  <a:solidFill>
                    <a:srgbClr val="FFFFFF"/>
                  </a:solidFill>
                  <a:latin typeface="+mj-lt"/>
                </a:rPr>
                <a:t>OVERBLOWN STRENGTHS </a:t>
              </a:r>
              <a:r>
                <a:rPr dirty="0" lang="en-US" spc="445" sz="4400">
                  <a:solidFill>
                    <a:schemeClr val="accent6"/>
                  </a:solidFill>
                  <a:latin typeface="+mj-lt"/>
                </a:rPr>
                <a:t>Exercise</a:t>
              </a:r>
              <a:r>
                <a:rPr dirty="0" lang="en-US" spc="445" sz="8000">
                  <a:solidFill>
                    <a:srgbClr val="FFFFFF"/>
                  </a:solidFill>
                  <a:latin typeface="+mj-lt"/>
                </a:rPr>
                <a:t> </a:t>
              </a:r>
            </a:p>
          </p:txBody>
        </p:sp>
        <p:sp>
          <p:nvSpPr>
            <p:cNvPr id="4" name="TextBox 4"/>
            <p:cNvSpPr txBox="1"/>
            <p:nvPr/>
          </p:nvSpPr>
          <p:spPr>
            <a:xfrm>
              <a:off x="0" y="3765209"/>
              <a:ext cx="12856257" cy="2044424"/>
            </a:xfrm>
            <a:prstGeom prst="rect">
              <a:avLst/>
            </a:prstGeom>
          </p:spPr>
          <p:txBody>
            <a:bodyPr anchor="t" bIns="0" lIns="0" rIns="0" rtlCol="0" tIns="0">
              <a:spAutoFit/>
            </a:bodyPr>
            <a:lstStyle/>
            <a:p>
              <a:pPr>
                <a:lnSpc>
                  <a:spcPts val="3202"/>
                </a:lnSpc>
              </a:pPr>
              <a:endParaRPr>
                <a:latin typeface="+mj-lt"/>
              </a:endParaRPr>
            </a:p>
            <a:p>
              <a:pPr>
                <a:lnSpc>
                  <a:spcPts val="3202"/>
                </a:lnSpc>
              </a:pPr>
              <a:endParaRPr>
                <a:latin typeface="+mj-lt"/>
              </a:endParaRPr>
            </a:p>
            <a:p>
              <a:pPr>
                <a:lnSpc>
                  <a:spcPts val="3202"/>
                </a:lnSpc>
              </a:pPr>
              <a:endParaRPr>
                <a:latin typeface="+mj-lt"/>
              </a:endParaRPr>
            </a:p>
            <a:p>
              <a:pPr algn="l">
                <a:lnSpc>
                  <a:spcPts val="2599"/>
                </a:lnSpc>
              </a:pPr>
              <a:endParaRPr>
                <a:latin typeface="+mj-lt"/>
              </a:endParaRPr>
            </a:p>
          </p:txBody>
        </p:sp>
      </p:grpSp>
      <p:sp>
        <p:nvSpPr>
          <p:cNvPr id="6" name="AutoShape 6"/>
          <p:cNvSpPr/>
          <p:nvPr/>
        </p:nvSpPr>
        <p:spPr>
          <a:xfrm>
            <a:off x="0" y="9423102"/>
            <a:ext cx="18288000" cy="1217324"/>
          </a:xfrm>
          <a:prstGeom prst="rect">
            <a:avLst/>
          </a:prstGeom>
          <a:solidFill>
            <a:srgbClr val="4D5379"/>
          </a:solidFill>
        </p:spPr>
      </p:sp>
      <p:pic>
        <p:nvPicPr>
          <p:cNvPr id="7" name="Picture 7"/>
          <p:cNvPicPr>
            <a:picLocks noChangeAspect="1"/>
          </p:cNvPicPr>
          <p:nvPr/>
        </p:nvPicPr>
        <p:blipFill>
          <a:blip r:embed="rId3"/>
          <a:stretch>
            <a:fillRect/>
          </a:stretch>
        </p:blipFill>
        <p:spPr>
          <a:xfrm>
            <a:off x="12157957" y="5143500"/>
            <a:ext cx="6172200" cy="4224942"/>
          </a:xfrm>
          <a:prstGeom prst="rect">
            <a:avLst/>
          </a:prstGeom>
        </p:spPr>
      </p:pic>
      <p:pic>
        <p:nvPicPr>
          <p:cNvPr id="8" name="Picture 8"/>
          <p:cNvPicPr>
            <a:picLocks noChangeAspect="1"/>
          </p:cNvPicPr>
          <p:nvPr/>
        </p:nvPicPr>
        <p:blipFill>
          <a:blip r:embed="rId4"/>
          <a:srcRect b="2" l="77" r="8"/>
          <a:stretch>
            <a:fillRect/>
          </a:stretch>
        </p:blipFill>
        <p:spPr>
          <a:xfrm>
            <a:off x="12157957" y="0"/>
            <a:ext cx="6087887" cy="5143500"/>
          </a:xfrm>
          <a:prstGeom prst="rect">
            <a:avLst/>
          </a:prstGeom>
        </p:spPr>
      </p:pic>
      <p:sp>
        <p:nvSpPr>
          <p:cNvPr id="9" name="TextBox 9"/>
          <p:cNvSpPr txBox="1"/>
          <p:nvPr/>
        </p:nvSpPr>
        <p:spPr>
          <a:xfrm>
            <a:off x="1184246" y="3193172"/>
            <a:ext cx="10480439" cy="3858364"/>
          </a:xfrm>
          <a:prstGeom prst="rect">
            <a:avLst/>
          </a:prstGeom>
        </p:spPr>
        <p:txBody>
          <a:bodyPr anchor="t" bIns="0" lIns="0" rIns="0" rtlCol="0" tIns="0">
            <a:spAutoFit/>
          </a:bodyPr>
          <a:lstStyle/>
          <a:p>
            <a:pPr>
              <a:lnSpc>
                <a:spcPts val="3764"/>
              </a:lnSpc>
            </a:pPr>
            <a:r>
              <a:rPr dirty="0" lang="en-US" sz="2413">
                <a:solidFill>
                  <a:srgbClr val="FFFFFF"/>
                </a:solidFill>
                <a:latin typeface="+mj-lt"/>
              </a:rPr>
              <a:t>In  conflict resolution we say that every challenging behaviour is an overblown strength.   So we can then: </a:t>
            </a:r>
          </a:p>
          <a:p>
            <a:pPr indent="-457200" lvl="1" marL="717719">
              <a:lnSpc>
                <a:spcPts val="3764"/>
              </a:lnSpc>
              <a:buFont typeface="+mj-lt"/>
              <a:buAutoNum type="arabicPeriod"/>
            </a:pPr>
            <a:r>
              <a:rPr dirty="0" lang="en-US" sz="2413">
                <a:solidFill>
                  <a:srgbClr val="FFFFFF"/>
                </a:solidFill>
                <a:latin typeface="+mj-lt"/>
              </a:rPr>
              <a:t>Name the strength  we see to ourselves as the facilitator /adult in the situation.    Anger – Leader.  Nitpicker – getting it right.</a:t>
            </a:r>
          </a:p>
          <a:p>
            <a:pPr indent="-457200" lvl="1" marL="717719">
              <a:lnSpc>
                <a:spcPts val="3764"/>
              </a:lnSpc>
              <a:buFont typeface="+mj-lt"/>
              <a:buAutoNum type="arabicPeriod"/>
            </a:pPr>
            <a:r>
              <a:rPr dirty="0" lang="en-US" sz="2413">
                <a:solidFill>
                  <a:srgbClr val="FFFFFF"/>
                </a:solidFill>
                <a:latin typeface="+mj-lt"/>
              </a:rPr>
              <a:t>Name the strength to the individual - they then feel heard and acknowledged. </a:t>
            </a:r>
          </a:p>
          <a:p>
            <a:pPr indent="-457200" lvl="1" marL="717719">
              <a:lnSpc>
                <a:spcPts val="3764"/>
              </a:lnSpc>
              <a:buFont typeface="+mj-lt"/>
              <a:buAutoNum type="arabicPeriod"/>
            </a:pPr>
            <a:r>
              <a:rPr dirty="0" lang="en-US" sz="2413">
                <a:solidFill>
                  <a:srgbClr val="FFFFFF"/>
                </a:solidFill>
                <a:latin typeface="+mj-lt"/>
              </a:rPr>
              <a:t>Where conflict or bad behaviour is being observed by others, we can name the strength to the audience who then shift mindset.</a:t>
            </a:r>
          </a:p>
          <a:p>
            <a:pPr indent="-457200" lvl="1" marL="717719">
              <a:lnSpc>
                <a:spcPts val="3764"/>
              </a:lnSpc>
              <a:buFont typeface="+mj-lt"/>
              <a:buAutoNum type="arabicPeriod"/>
            </a:pPr>
            <a:r>
              <a:rPr dirty="0" lang="en-US" sz="2413">
                <a:solidFill>
                  <a:srgbClr val="FFFFFF"/>
                </a:solidFill>
                <a:latin typeface="+mj-lt"/>
              </a:rPr>
              <a:t>Elicit help from the person... give them a job that uses the strength </a:t>
            </a:r>
          </a:p>
        </p:txBody>
      </p:sp>
      <p:sp>
        <p:nvSpPr>
          <p:cNvPr id="10" name="Footer Placeholder 9">
            <a:extLst>
              <a:ext uri="{FF2B5EF4-FFF2-40B4-BE49-F238E27FC236}">
                <a16:creationId xmlns:a16="http://schemas.microsoft.com/office/drawing/2014/main" id="{24065E26-CD27-DD44-926C-D375DBF006F1}"/>
              </a:ext>
            </a:extLst>
          </p:cNvPr>
          <p:cNvSpPr>
            <a:spLocks noGrp="1"/>
          </p:cNvSpPr>
          <p:nvPr>
            <p:ph idx="11" sz="quarter" type="ftr"/>
          </p:nvPr>
        </p:nvSpPr>
        <p:spPr>
          <a:xfrm>
            <a:off x="15172592" y="9666639"/>
            <a:ext cx="2895600" cy="365125"/>
          </a:xfrm>
        </p:spPr>
        <p:txBody>
          <a:bodyPr/>
          <a:lstStyle/>
          <a:p>
            <a:r>
              <a:rPr dirty="0" lang="en-US"/>
              <a:t>Difficult Conversations with Children ©</a:t>
            </a:r>
          </a:p>
        </p:txBody>
      </p:sp>
      <p:sp>
        <p:nvSpPr>
          <p:cNvPr id="11" name="Rectangle 10">
            <a:extLst>
              <a:ext uri="{FF2B5EF4-FFF2-40B4-BE49-F238E27FC236}">
                <a16:creationId xmlns:a16="http://schemas.microsoft.com/office/drawing/2014/main" id="{1392E952-DC60-F44E-8346-4707B7D820C7}"/>
              </a:ext>
            </a:extLst>
          </p:cNvPr>
          <p:cNvSpPr/>
          <p:nvPr/>
        </p:nvSpPr>
        <p:spPr>
          <a:xfrm>
            <a:off x="1184246" y="7677248"/>
            <a:ext cx="10480439" cy="1026371"/>
          </a:xfrm>
          <a:prstGeom prst="rect">
            <a:avLst/>
          </a:prstGeom>
          <a:solidFill>
            <a:schemeClr val="accent6">
              <a:lumMod val="20000"/>
              <a:lumOff val="80000"/>
            </a:schemeClr>
          </a:solidFill>
        </p:spPr>
        <p:txBody>
          <a:bodyPr wrap="square">
            <a:spAutoFit/>
          </a:bodyPr>
          <a:lstStyle/>
          <a:p>
            <a:pPr>
              <a:lnSpc>
                <a:spcPts val="3764"/>
              </a:lnSpc>
            </a:pPr>
            <a:r>
              <a:rPr dirty="0" lang="en-US" sz="2400">
                <a:solidFill>
                  <a:schemeClr val="accent6"/>
                </a:solidFill>
                <a:latin typeface="+mj-lt"/>
              </a:rPr>
              <a:t>Exercise </a:t>
            </a:r>
            <a:r>
              <a:rPr dirty="0" lang="en-US" sz="2400">
                <a:solidFill>
                  <a:schemeClr val="tx1">
                    <a:lumMod val="65000"/>
                    <a:lumOff val="35000"/>
                  </a:schemeClr>
                </a:solidFill>
                <a:latin typeface="+mj-lt"/>
              </a:rPr>
              <a:t>- Imagine someone you find very "difficult”.  In pairs discuss what annoys you.  What is the positive intent behind their behaviour?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5459380" y="1836498"/>
            <a:ext cx="7030856" cy="4688702"/>
          </a:xfrm>
          <a:prstGeom prst="rect">
            <a:avLst/>
          </a:prstGeom>
        </p:spPr>
      </p:pic>
      <p:sp>
        <p:nvSpPr>
          <p:cNvPr id="3" name="TextBox 3"/>
          <p:cNvSpPr txBox="1"/>
          <p:nvPr/>
        </p:nvSpPr>
        <p:spPr>
          <a:xfrm>
            <a:off x="5459380" y="7049396"/>
            <a:ext cx="7030856" cy="1708353"/>
          </a:xfrm>
          <a:prstGeom prst="rect">
            <a:avLst/>
          </a:prstGeom>
        </p:spPr>
        <p:txBody>
          <a:bodyPr lIns="0" tIns="0" rIns="0" bIns="0" rtlCol="0" anchor="t">
            <a:spAutoFit/>
          </a:bodyPr>
          <a:lstStyle/>
          <a:p>
            <a:pPr algn="ctr">
              <a:lnSpc>
                <a:spcPts val="2936"/>
              </a:lnSpc>
            </a:pPr>
            <a:endParaRPr dirty="0">
              <a:latin typeface="+mj-lt"/>
            </a:endParaRPr>
          </a:p>
          <a:p>
            <a:pPr algn="ctr">
              <a:lnSpc>
                <a:spcPts val="6884"/>
              </a:lnSpc>
            </a:pPr>
            <a:r>
              <a:rPr lang="en-US" sz="5099" spc="509" dirty="0">
                <a:solidFill>
                  <a:srgbClr val="000000"/>
                </a:solidFill>
                <a:latin typeface="+mj-lt"/>
              </a:rPr>
              <a:t>Tea or Coffee break </a:t>
            </a:r>
          </a:p>
          <a:p>
            <a:pPr algn="ctr">
              <a:lnSpc>
                <a:spcPts val="2936"/>
              </a:lnSpc>
              <a:spcBef>
                <a:spcPct val="0"/>
              </a:spcBef>
            </a:pPr>
            <a:endParaRPr lang="en-US" sz="5099" spc="509" dirty="0">
              <a:solidFill>
                <a:srgbClr val="000000"/>
              </a:solidFill>
              <a:latin typeface="+mj-lt"/>
            </a:endParaRPr>
          </a:p>
        </p:txBody>
      </p:sp>
      <p:sp>
        <p:nvSpPr>
          <p:cNvPr id="4" name="AutoShape 4"/>
          <p:cNvSpPr/>
          <p:nvPr/>
        </p:nvSpPr>
        <p:spPr>
          <a:xfrm>
            <a:off x="0" y="9515267"/>
            <a:ext cx="18288000" cy="948333"/>
          </a:xfrm>
          <a:prstGeom prst="rect">
            <a:avLst/>
          </a:prstGeom>
          <a:solidFill>
            <a:srgbClr val="4D5379"/>
          </a:solidFill>
        </p:spPr>
      </p:sp>
      <p:sp>
        <p:nvSpPr>
          <p:cNvPr id="5" name="Footer Placeholder 4">
            <a:extLst>
              <a:ext uri="{FF2B5EF4-FFF2-40B4-BE49-F238E27FC236}">
                <a16:creationId xmlns:a16="http://schemas.microsoft.com/office/drawing/2014/main" id="{56941252-AA1A-1B45-84EF-F366AC80D0C5}"/>
              </a:ext>
            </a:extLst>
          </p:cNvPr>
          <p:cNvSpPr>
            <a:spLocks noGrp="1"/>
          </p:cNvSpPr>
          <p:nvPr>
            <p:ph type="ftr" sz="quarter" idx="11"/>
          </p:nvPr>
        </p:nvSpPr>
        <p:spPr>
          <a:xfrm>
            <a:off x="15163800" y="9806870"/>
            <a:ext cx="2895600" cy="365125"/>
          </a:xfrm>
        </p:spPr>
        <p:txBody>
          <a:bodyPr/>
          <a:lstStyle/>
          <a:p>
            <a:r>
              <a:rPr lang="en-US" dirty="0"/>
              <a:t>Difficult Conversations with Children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sp>
        <p:nvSpPr>
          <p:cNvPr id="2" name="AutoShape 2"/>
          <p:cNvSpPr/>
          <p:nvPr/>
        </p:nvSpPr>
        <p:spPr>
          <a:xfrm>
            <a:off x="0" y="9477970"/>
            <a:ext cx="18288000" cy="1264444"/>
          </a:xfrm>
          <a:prstGeom prst="rect">
            <a:avLst/>
          </a:prstGeom>
          <a:solidFill>
            <a:srgbClr val="4D5379"/>
          </a:solidFill>
        </p:spPr>
      </p:sp>
      <p:grpSp>
        <p:nvGrpSpPr>
          <p:cNvPr id="3" name="Group 3"/>
          <p:cNvGrpSpPr/>
          <p:nvPr/>
        </p:nvGrpSpPr>
        <p:grpSpPr>
          <a:xfrm>
            <a:off x="4569046" y="2394065"/>
            <a:ext cx="3723680" cy="1289250"/>
            <a:chOff x="0" y="123825"/>
            <a:chExt cx="4964906" cy="1718999"/>
          </a:xfrm>
        </p:grpSpPr>
        <p:sp>
          <p:nvSpPr>
            <p:cNvPr id="4" name="TextBox 4"/>
            <p:cNvSpPr txBox="1"/>
            <p:nvPr/>
          </p:nvSpPr>
          <p:spPr>
            <a:xfrm>
              <a:off x="0" y="123825"/>
              <a:ext cx="4964906" cy="1176731"/>
            </a:xfrm>
            <a:prstGeom prst="rect">
              <a:avLst/>
            </a:prstGeom>
          </p:spPr>
          <p:txBody>
            <a:bodyPr lIns="0" tIns="0" rIns="0" bIns="0" rtlCol="0" anchor="t">
              <a:spAutoFit/>
            </a:bodyPr>
            <a:lstStyle/>
            <a:p>
              <a:pPr algn="l">
                <a:lnSpc>
                  <a:spcPts val="6750"/>
                </a:lnSpc>
              </a:pPr>
              <a:r>
                <a:rPr lang="en-US" sz="6750" spc="-270" dirty="0">
                  <a:solidFill>
                    <a:srgbClr val="4D5379"/>
                  </a:solidFill>
                  <a:latin typeface="+mj-lt"/>
                </a:rPr>
                <a:t>Fear</a:t>
              </a: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1550194"/>
              <a:ext cx="2194722" cy="292630"/>
            </a:xfrm>
            <a:prstGeom prst="rect">
              <a:avLst/>
            </a:prstGeom>
          </p:spPr>
        </p:pic>
      </p:grpSp>
      <p:pic>
        <p:nvPicPr>
          <p:cNvPr id="6" name="Picture 6"/>
          <p:cNvPicPr>
            <a:picLocks noChangeAspect="1"/>
          </p:cNvPicPr>
          <p:nvPr/>
        </p:nvPicPr>
        <p:blipFill>
          <a:blip r:embed="rId5"/>
          <a:srcRect/>
          <a:stretch>
            <a:fillRect/>
          </a:stretch>
        </p:blipFill>
        <p:spPr>
          <a:xfrm>
            <a:off x="8837326" y="1307927"/>
            <a:ext cx="5727708" cy="4295781"/>
          </a:xfrm>
          <a:prstGeom prst="rect">
            <a:avLst/>
          </a:prstGeom>
        </p:spPr>
      </p:pic>
      <p:grpSp>
        <p:nvGrpSpPr>
          <p:cNvPr id="7" name="Group 7"/>
          <p:cNvGrpSpPr/>
          <p:nvPr/>
        </p:nvGrpSpPr>
        <p:grpSpPr>
          <a:xfrm>
            <a:off x="5176540" y="6327577"/>
            <a:ext cx="9149060" cy="2930723"/>
            <a:chOff x="0" y="0"/>
            <a:chExt cx="12198746" cy="3907631"/>
          </a:xfrm>
        </p:grpSpPr>
        <p:sp>
          <p:nvSpPr>
            <p:cNvPr id="8" name="TextBox 8"/>
            <p:cNvSpPr txBox="1"/>
            <p:nvPr/>
          </p:nvSpPr>
          <p:spPr>
            <a:xfrm>
              <a:off x="0" y="0"/>
              <a:ext cx="12198746" cy="3368444"/>
            </a:xfrm>
            <a:prstGeom prst="rect">
              <a:avLst/>
            </a:prstGeom>
          </p:spPr>
          <p:txBody>
            <a:bodyPr wrap="square" lIns="0" tIns="0" rIns="0" bIns="0" rtlCol="0" anchor="t">
              <a:spAutoFit/>
            </a:bodyPr>
            <a:lstStyle/>
            <a:p>
              <a:pPr>
                <a:lnSpc>
                  <a:spcPts val="4050"/>
                </a:lnSpc>
              </a:pPr>
              <a:r>
                <a:rPr lang="en-US" sz="3375" spc="60" dirty="0">
                  <a:solidFill>
                    <a:srgbClr val="4D5379"/>
                  </a:solidFill>
                  <a:latin typeface="+mj-lt"/>
                </a:rPr>
                <a:t>"The greatest danger we face is our tendency to retreat from conflict, to accommodate it, and adapt to it” </a:t>
              </a:r>
            </a:p>
            <a:p>
              <a:pPr>
                <a:lnSpc>
                  <a:spcPts val="3712"/>
                </a:lnSpc>
              </a:pPr>
              <a:endParaRPr lang="en-US" sz="3375" spc="60" dirty="0">
                <a:solidFill>
                  <a:srgbClr val="4D5379"/>
                </a:solidFill>
                <a:latin typeface="+mj-lt"/>
              </a:endParaRPr>
            </a:p>
            <a:p>
              <a:pPr algn="l">
                <a:lnSpc>
                  <a:spcPts val="3712"/>
                </a:lnSpc>
              </a:pPr>
              <a:r>
                <a:rPr lang="en-US" sz="3375" spc="-33" dirty="0">
                  <a:solidFill>
                    <a:srgbClr val="4D5379"/>
                  </a:solidFill>
                  <a:latin typeface="+mj-lt"/>
                </a:rPr>
                <a:t>(Kenneth </a:t>
              </a:r>
              <a:r>
                <a:rPr lang="en-US" sz="3375" spc="-33" dirty="0" err="1">
                  <a:solidFill>
                    <a:srgbClr val="4D5379"/>
                  </a:solidFill>
                  <a:latin typeface="+mj-lt"/>
                </a:rPr>
                <a:t>Cloke</a:t>
              </a:r>
              <a:r>
                <a:rPr lang="en-US" sz="3375" spc="-33" dirty="0">
                  <a:solidFill>
                    <a:srgbClr val="4D5379"/>
                  </a:solidFill>
                  <a:latin typeface="+mj-lt"/>
                </a:rPr>
                <a:t> - Mediator and Author, 2001 )</a:t>
              </a:r>
            </a:p>
          </p:txBody>
        </p:sp>
        <p:sp>
          <p:nvSpPr>
            <p:cNvPr id="9" name="TextBox 9"/>
            <p:cNvSpPr txBox="1"/>
            <p:nvPr/>
          </p:nvSpPr>
          <p:spPr>
            <a:xfrm>
              <a:off x="0" y="3483769"/>
              <a:ext cx="10108406" cy="423862"/>
            </a:xfrm>
            <a:prstGeom prst="rect">
              <a:avLst/>
            </a:prstGeom>
          </p:spPr>
          <p:txBody>
            <a:bodyPr lIns="0" tIns="0" rIns="0" bIns="0" rtlCol="0" anchor="t">
              <a:spAutoFit/>
            </a:bodyPr>
            <a:lstStyle/>
            <a:p>
              <a:pPr algn="l">
                <a:lnSpc>
                  <a:spcPts val="2657"/>
                </a:lnSpc>
              </a:pPr>
              <a:endParaRPr>
                <a:latin typeface="+mj-lt"/>
              </a:endParaRPr>
            </a:p>
          </p:txBody>
        </p:sp>
      </p:grpSp>
      <p:sp>
        <p:nvSpPr>
          <p:cNvPr id="10" name="Footer Placeholder 9">
            <a:extLst>
              <a:ext uri="{FF2B5EF4-FFF2-40B4-BE49-F238E27FC236}">
                <a16:creationId xmlns:a16="http://schemas.microsoft.com/office/drawing/2014/main" id="{FBAEBA9E-0F66-8F4A-B558-8388961B60BD}"/>
              </a:ext>
            </a:extLst>
          </p:cNvPr>
          <p:cNvSpPr>
            <a:spLocks noGrp="1"/>
          </p:cNvSpPr>
          <p:nvPr>
            <p:ph type="ftr" sz="quarter" idx="11"/>
          </p:nvPr>
        </p:nvSpPr>
        <p:spPr>
          <a:xfrm>
            <a:off x="15240000" y="9757767"/>
            <a:ext cx="2895600" cy="365125"/>
          </a:xfrm>
        </p:spPr>
        <p:txBody>
          <a:bodyPr/>
          <a:lstStyle/>
          <a:p>
            <a:r>
              <a:rPr lang="en-US" dirty="0"/>
              <a:t>Difficult Conversations with Children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D537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747272" y="-72189"/>
            <a:ext cx="12290804" cy="2145468"/>
          </a:xfrm>
          <a:prstGeom prst="rect">
            <a:avLst/>
          </a:prstGeom>
        </p:spPr>
      </p:pic>
      <p:grpSp>
        <p:nvGrpSpPr>
          <p:cNvPr id="3" name="Group 3"/>
          <p:cNvGrpSpPr>
            <a:grpSpLocks noChangeAspect="1"/>
          </p:cNvGrpSpPr>
          <p:nvPr/>
        </p:nvGrpSpPr>
        <p:grpSpPr>
          <a:xfrm>
            <a:off x="2387814" y="2683396"/>
            <a:ext cx="532036" cy="532036"/>
            <a:chOff x="0" y="0"/>
            <a:chExt cx="6350000" cy="6350000"/>
          </a:xfrm>
        </p:grpSpPr>
        <p:sp>
          <p:nvSpPr>
            <p:cNvPr id="4" name="Freeform 4"/>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DFEFE"/>
            </a:solidFill>
          </p:spPr>
        </p:sp>
      </p:grpSp>
      <p:grpSp>
        <p:nvGrpSpPr>
          <p:cNvPr id="5" name="Group 5"/>
          <p:cNvGrpSpPr>
            <a:grpSpLocks noChangeAspect="1"/>
          </p:cNvGrpSpPr>
          <p:nvPr/>
        </p:nvGrpSpPr>
        <p:grpSpPr>
          <a:xfrm>
            <a:off x="11773656" y="4091379"/>
            <a:ext cx="528565" cy="528565"/>
            <a:chOff x="0" y="0"/>
            <a:chExt cx="6350000" cy="6350000"/>
          </a:xfrm>
        </p:grpSpPr>
        <p:sp>
          <p:nvSpPr>
            <p:cNvPr id="6" name="Freeform 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8F4F4"/>
            </a:solidFill>
          </p:spPr>
        </p:sp>
      </p:grpSp>
      <p:grpSp>
        <p:nvGrpSpPr>
          <p:cNvPr id="7" name="Group 7"/>
          <p:cNvGrpSpPr>
            <a:grpSpLocks noChangeAspect="1"/>
          </p:cNvGrpSpPr>
          <p:nvPr/>
        </p:nvGrpSpPr>
        <p:grpSpPr>
          <a:xfrm>
            <a:off x="2343596" y="5737324"/>
            <a:ext cx="528565" cy="528565"/>
            <a:chOff x="0" y="0"/>
            <a:chExt cx="6350000" cy="6350000"/>
          </a:xfrm>
        </p:grpSpPr>
        <p:sp>
          <p:nvSpPr>
            <p:cNvPr id="8" name="Freeform 8"/>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8F4F4"/>
            </a:solidFill>
          </p:spPr>
        </p:sp>
      </p:grpSp>
      <p:sp>
        <p:nvSpPr>
          <p:cNvPr id="9" name="AutoShape 9"/>
          <p:cNvSpPr/>
          <p:nvPr/>
        </p:nvSpPr>
        <p:spPr>
          <a:xfrm>
            <a:off x="0" y="9415428"/>
            <a:ext cx="18288000" cy="991775"/>
          </a:xfrm>
          <a:prstGeom prst="rect">
            <a:avLst/>
          </a:prstGeom>
          <a:solidFill>
            <a:srgbClr val="FEB06A"/>
          </a:solidFill>
        </p:spPr>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933518" y="3869345"/>
            <a:ext cx="4137367" cy="4114800"/>
          </a:xfrm>
          <a:prstGeom prst="rect">
            <a:avLst/>
          </a:prstGeom>
        </p:spPr>
      </p:pic>
      <p:sp>
        <p:nvSpPr>
          <p:cNvPr id="11" name="TextBox 11"/>
          <p:cNvSpPr txBox="1"/>
          <p:nvPr/>
        </p:nvSpPr>
        <p:spPr>
          <a:xfrm>
            <a:off x="2427277" y="3504562"/>
            <a:ext cx="4018930" cy="1766766"/>
          </a:xfrm>
          <a:prstGeom prst="rect">
            <a:avLst/>
          </a:prstGeom>
        </p:spPr>
        <p:txBody>
          <a:bodyPr wrap="square" lIns="0" tIns="0" rIns="0" bIns="0" rtlCol="0" anchor="t">
            <a:spAutoFit/>
          </a:bodyPr>
          <a:lstStyle/>
          <a:p>
            <a:pPr>
              <a:lnSpc>
                <a:spcPts val="3458"/>
              </a:lnSpc>
            </a:pPr>
            <a:r>
              <a:rPr lang="en-US" sz="2640" spc="105" dirty="0">
                <a:solidFill>
                  <a:srgbClr val="F8F4F4"/>
                </a:solidFill>
                <a:latin typeface="+mj-lt"/>
              </a:rPr>
              <a:t>I’m overwhelmed or angry and liable to hit out.  It’s difficult to take in information.</a:t>
            </a:r>
          </a:p>
        </p:txBody>
      </p:sp>
      <p:sp>
        <p:nvSpPr>
          <p:cNvPr id="12" name="TextBox 12"/>
          <p:cNvSpPr txBox="1"/>
          <p:nvPr/>
        </p:nvSpPr>
        <p:spPr>
          <a:xfrm>
            <a:off x="2686670" y="644882"/>
            <a:ext cx="13351406" cy="873249"/>
          </a:xfrm>
          <a:prstGeom prst="rect">
            <a:avLst/>
          </a:prstGeom>
        </p:spPr>
        <p:txBody>
          <a:bodyPr lIns="0" tIns="0" rIns="0" bIns="0" rtlCol="0" anchor="t">
            <a:spAutoFit/>
          </a:bodyPr>
          <a:lstStyle/>
          <a:p>
            <a:pPr algn="ctr">
              <a:lnSpc>
                <a:spcPts val="6452"/>
              </a:lnSpc>
            </a:pPr>
            <a:r>
              <a:rPr lang="en-US" sz="6792" dirty="0">
                <a:solidFill>
                  <a:srgbClr val="4D5379"/>
                </a:solidFill>
                <a:latin typeface="+mj-lt"/>
              </a:rPr>
              <a:t>Uncertainty Cycle</a:t>
            </a:r>
          </a:p>
        </p:txBody>
      </p:sp>
      <p:sp>
        <p:nvSpPr>
          <p:cNvPr id="13" name="TextBox 13"/>
          <p:cNvSpPr txBox="1"/>
          <p:nvPr/>
        </p:nvSpPr>
        <p:spPr>
          <a:xfrm>
            <a:off x="3747272" y="2790350"/>
            <a:ext cx="4291296" cy="462627"/>
          </a:xfrm>
          <a:prstGeom prst="rect">
            <a:avLst/>
          </a:prstGeom>
        </p:spPr>
        <p:txBody>
          <a:bodyPr lIns="0" tIns="0" rIns="0" bIns="0" rtlCol="0" anchor="t">
            <a:spAutoFit/>
          </a:bodyPr>
          <a:lstStyle/>
          <a:p>
            <a:pPr>
              <a:lnSpc>
                <a:spcPts val="3535"/>
              </a:lnSpc>
            </a:pPr>
            <a:r>
              <a:rPr lang="en-US" sz="3721" dirty="0">
                <a:solidFill>
                  <a:srgbClr val="F8F4F4"/>
                </a:solidFill>
                <a:latin typeface="+mj-lt"/>
              </a:rPr>
              <a:t>Hostility/ Conflict</a:t>
            </a:r>
          </a:p>
        </p:txBody>
      </p:sp>
      <p:sp>
        <p:nvSpPr>
          <p:cNvPr id="14" name="TextBox 14"/>
          <p:cNvSpPr txBox="1"/>
          <p:nvPr/>
        </p:nvSpPr>
        <p:spPr>
          <a:xfrm>
            <a:off x="11880774" y="4963244"/>
            <a:ext cx="5112803" cy="2899255"/>
          </a:xfrm>
          <a:prstGeom prst="rect">
            <a:avLst/>
          </a:prstGeom>
        </p:spPr>
        <p:txBody>
          <a:bodyPr lIns="0" tIns="0" rIns="0" bIns="0" rtlCol="0" anchor="t">
            <a:spAutoFit/>
          </a:bodyPr>
          <a:lstStyle/>
          <a:p>
            <a:pPr>
              <a:lnSpc>
                <a:spcPts val="3760"/>
              </a:lnSpc>
            </a:pPr>
            <a:r>
              <a:rPr lang="en-US" sz="2870" spc="114" dirty="0">
                <a:solidFill>
                  <a:srgbClr val="F8F4F4"/>
                </a:solidFill>
                <a:latin typeface="+mj-lt"/>
              </a:rPr>
              <a:t>What’s going on now?  I'm feeling very worried and it’s taking a lot of brain-space I resent the amount of time this takes and I don't know what to do.</a:t>
            </a:r>
          </a:p>
        </p:txBody>
      </p:sp>
      <p:sp>
        <p:nvSpPr>
          <p:cNvPr id="15" name="TextBox 15"/>
          <p:cNvSpPr txBox="1"/>
          <p:nvPr/>
        </p:nvSpPr>
        <p:spPr>
          <a:xfrm>
            <a:off x="12632160" y="4206689"/>
            <a:ext cx="4396053" cy="422744"/>
          </a:xfrm>
          <a:prstGeom prst="rect">
            <a:avLst/>
          </a:prstGeom>
        </p:spPr>
        <p:txBody>
          <a:bodyPr lIns="0" tIns="0" rIns="0" bIns="0" rtlCol="0" anchor="t">
            <a:spAutoFit/>
          </a:bodyPr>
          <a:lstStyle/>
          <a:p>
            <a:pPr>
              <a:lnSpc>
                <a:spcPts val="3226"/>
              </a:lnSpc>
            </a:pPr>
            <a:r>
              <a:rPr lang="en-US" sz="3396" dirty="0">
                <a:solidFill>
                  <a:srgbClr val="F8F4F4"/>
                </a:solidFill>
                <a:latin typeface="+mj-lt"/>
              </a:rPr>
              <a:t>Uncertainty / Anxiety</a:t>
            </a:r>
          </a:p>
        </p:txBody>
      </p:sp>
      <p:sp>
        <p:nvSpPr>
          <p:cNvPr id="16" name="TextBox 16"/>
          <p:cNvSpPr txBox="1"/>
          <p:nvPr/>
        </p:nvSpPr>
        <p:spPr>
          <a:xfrm>
            <a:off x="2381220" y="6511875"/>
            <a:ext cx="4589922" cy="2216954"/>
          </a:xfrm>
          <a:prstGeom prst="rect">
            <a:avLst/>
          </a:prstGeom>
        </p:spPr>
        <p:txBody>
          <a:bodyPr lIns="0" tIns="0" rIns="0" bIns="0" rtlCol="0" anchor="t">
            <a:spAutoFit/>
          </a:bodyPr>
          <a:lstStyle/>
          <a:p>
            <a:pPr>
              <a:lnSpc>
                <a:spcPts val="3513"/>
              </a:lnSpc>
            </a:pPr>
            <a:r>
              <a:rPr lang="en-US" sz="2682" spc="107" dirty="0">
                <a:solidFill>
                  <a:srgbClr val="F8F4F4"/>
                </a:solidFill>
                <a:latin typeface="+mj-lt"/>
              </a:rPr>
              <a:t>It’s hard to think clearly.  I think or know I need to do something and don't want to /don't know how which scares me. </a:t>
            </a:r>
          </a:p>
        </p:txBody>
      </p:sp>
      <p:sp>
        <p:nvSpPr>
          <p:cNvPr id="17" name="TextBox 17"/>
          <p:cNvSpPr txBox="1"/>
          <p:nvPr/>
        </p:nvSpPr>
        <p:spPr>
          <a:xfrm>
            <a:off x="3864629" y="5825037"/>
            <a:ext cx="1942207" cy="422744"/>
          </a:xfrm>
          <a:prstGeom prst="rect">
            <a:avLst/>
          </a:prstGeom>
        </p:spPr>
        <p:txBody>
          <a:bodyPr lIns="0" tIns="0" rIns="0" bIns="0" rtlCol="0" anchor="t">
            <a:spAutoFit/>
          </a:bodyPr>
          <a:lstStyle/>
          <a:p>
            <a:pPr>
              <a:lnSpc>
                <a:spcPts val="3226"/>
              </a:lnSpc>
            </a:pPr>
            <a:r>
              <a:rPr lang="en-US" sz="3396" dirty="0">
                <a:solidFill>
                  <a:srgbClr val="F8F4F4"/>
                </a:solidFill>
                <a:latin typeface="+mj-lt"/>
              </a:rPr>
              <a:t>Fear </a:t>
            </a:r>
          </a:p>
        </p:txBody>
      </p:sp>
      <p:sp>
        <p:nvSpPr>
          <p:cNvPr id="18" name="Footer Placeholder 17">
            <a:extLst>
              <a:ext uri="{FF2B5EF4-FFF2-40B4-BE49-F238E27FC236}">
                <a16:creationId xmlns:a16="http://schemas.microsoft.com/office/drawing/2014/main" id="{3353638C-85B4-7444-8CEF-D1CE4814A27C}"/>
              </a:ext>
            </a:extLst>
          </p:cNvPr>
          <p:cNvSpPr>
            <a:spLocks noGrp="1"/>
          </p:cNvSpPr>
          <p:nvPr>
            <p:ph type="ftr" sz="quarter" idx="11"/>
          </p:nvPr>
        </p:nvSpPr>
        <p:spPr>
          <a:xfrm>
            <a:off x="15163800" y="9682602"/>
            <a:ext cx="2895600" cy="365125"/>
          </a:xfrm>
        </p:spPr>
        <p:txBody>
          <a:bodyPr/>
          <a:lstStyle/>
          <a:p>
            <a:r>
              <a:rPr lang="en-US" dirty="0"/>
              <a:t>Difficult Conversations with Children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96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9745" y="3082247"/>
            <a:ext cx="5616460" cy="4724847"/>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44000" y="3082247"/>
            <a:ext cx="5621041" cy="4728701"/>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470935" y="4366462"/>
            <a:ext cx="5486400" cy="720090"/>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425050" y="4423410"/>
            <a:ext cx="5486400" cy="72009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515600" y="4366462"/>
            <a:ext cx="5486400" cy="720090"/>
          </a:xfrm>
          <a:prstGeom prst="rect">
            <a:avLst/>
          </a:prstGeom>
        </p:spPr>
      </p:pic>
      <p:sp>
        <p:nvSpPr>
          <p:cNvPr id="7" name="AutoShape 7"/>
          <p:cNvSpPr/>
          <p:nvPr/>
        </p:nvSpPr>
        <p:spPr>
          <a:xfrm>
            <a:off x="-35169" y="9325980"/>
            <a:ext cx="18288000" cy="1264444"/>
          </a:xfrm>
          <a:prstGeom prst="rect">
            <a:avLst/>
          </a:prstGeom>
          <a:solidFill>
            <a:srgbClr val="4D5379"/>
          </a:solidFill>
        </p:spPr>
      </p:sp>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41272" b="41272"/>
          <a:stretch>
            <a:fillRect/>
          </a:stretch>
        </p:blipFill>
        <p:spPr>
          <a:xfrm>
            <a:off x="2286000" y="-409732"/>
            <a:ext cx="13752076" cy="2400546"/>
          </a:xfrm>
          <a:prstGeom prst="rect">
            <a:avLst/>
          </a:prstGeom>
        </p:spPr>
      </p:pic>
      <p:sp>
        <p:nvSpPr>
          <p:cNvPr id="9" name="TextBox 9"/>
          <p:cNvSpPr txBox="1"/>
          <p:nvPr/>
        </p:nvSpPr>
        <p:spPr>
          <a:xfrm>
            <a:off x="2809370" y="2996522"/>
            <a:ext cx="2404765" cy="760809"/>
          </a:xfrm>
          <a:prstGeom prst="rect">
            <a:avLst/>
          </a:prstGeom>
        </p:spPr>
        <p:txBody>
          <a:bodyPr lIns="0" tIns="0" rIns="0" bIns="0" rtlCol="0" anchor="t">
            <a:spAutoFit/>
          </a:bodyPr>
          <a:lstStyle/>
          <a:p>
            <a:pPr algn="ctr">
              <a:lnSpc>
                <a:spcPts val="6201"/>
              </a:lnSpc>
            </a:pPr>
            <a:r>
              <a:rPr lang="en-US" sz="4429">
                <a:solidFill>
                  <a:srgbClr val="455470"/>
                </a:solidFill>
                <a:latin typeface="+mj-lt"/>
              </a:rPr>
              <a:t>Positions </a:t>
            </a:r>
          </a:p>
        </p:txBody>
      </p:sp>
      <p:sp>
        <p:nvSpPr>
          <p:cNvPr id="10" name="TextBox 10"/>
          <p:cNvSpPr txBox="1"/>
          <p:nvPr/>
        </p:nvSpPr>
        <p:spPr>
          <a:xfrm>
            <a:off x="3030156" y="5358945"/>
            <a:ext cx="2183978" cy="760809"/>
          </a:xfrm>
          <a:prstGeom prst="rect">
            <a:avLst/>
          </a:prstGeom>
        </p:spPr>
        <p:txBody>
          <a:bodyPr lIns="0" tIns="0" rIns="0" bIns="0" rtlCol="0" anchor="t">
            <a:spAutoFit/>
          </a:bodyPr>
          <a:lstStyle/>
          <a:p>
            <a:pPr algn="ctr">
              <a:lnSpc>
                <a:spcPts val="6201"/>
              </a:lnSpc>
            </a:pPr>
            <a:r>
              <a:rPr lang="en-US" sz="4429">
                <a:solidFill>
                  <a:srgbClr val="455470"/>
                </a:solidFill>
                <a:latin typeface="Alata"/>
              </a:rPr>
              <a:t>Interests</a:t>
            </a:r>
          </a:p>
        </p:txBody>
      </p:sp>
      <p:sp>
        <p:nvSpPr>
          <p:cNvPr id="11" name="TextBox 11"/>
          <p:cNvSpPr txBox="1"/>
          <p:nvPr/>
        </p:nvSpPr>
        <p:spPr>
          <a:xfrm>
            <a:off x="2809370" y="7050138"/>
            <a:ext cx="2183978" cy="760809"/>
          </a:xfrm>
          <a:prstGeom prst="rect">
            <a:avLst/>
          </a:prstGeom>
        </p:spPr>
        <p:txBody>
          <a:bodyPr lIns="0" tIns="0" rIns="0" bIns="0" rtlCol="0" anchor="t">
            <a:spAutoFit/>
          </a:bodyPr>
          <a:lstStyle/>
          <a:p>
            <a:pPr algn="ctr">
              <a:lnSpc>
                <a:spcPts val="6201"/>
              </a:lnSpc>
            </a:pPr>
            <a:r>
              <a:rPr lang="en-US" sz="4429">
                <a:solidFill>
                  <a:srgbClr val="455470"/>
                </a:solidFill>
                <a:latin typeface="Alata"/>
              </a:rPr>
              <a:t>Needs</a:t>
            </a:r>
          </a:p>
        </p:txBody>
      </p:sp>
      <p:grpSp>
        <p:nvGrpSpPr>
          <p:cNvPr id="12" name="Group 12"/>
          <p:cNvGrpSpPr/>
          <p:nvPr/>
        </p:nvGrpSpPr>
        <p:grpSpPr>
          <a:xfrm>
            <a:off x="2286000" y="5316454"/>
            <a:ext cx="13752076" cy="4005673"/>
            <a:chOff x="0" y="78738"/>
            <a:chExt cx="6260676" cy="1823595"/>
          </a:xfrm>
        </p:grpSpPr>
        <p:sp>
          <p:nvSpPr>
            <p:cNvPr id="13" name="Freeform 13"/>
            <p:cNvSpPr/>
            <p:nvPr/>
          </p:nvSpPr>
          <p:spPr>
            <a:xfrm>
              <a:off x="0" y="78738"/>
              <a:ext cx="6260676" cy="1823595"/>
            </a:xfrm>
            <a:custGeom>
              <a:avLst/>
              <a:gdLst/>
              <a:ahLst/>
              <a:cxnLst/>
              <a:rect l="l" t="t" r="r" b="b"/>
              <a:pathLst>
                <a:path w="6260676" h="1973281">
                  <a:moveTo>
                    <a:pt x="0" y="0"/>
                  </a:moveTo>
                  <a:lnTo>
                    <a:pt x="6260676" y="0"/>
                  </a:lnTo>
                  <a:lnTo>
                    <a:pt x="6260676" y="1973281"/>
                  </a:lnTo>
                  <a:lnTo>
                    <a:pt x="0" y="1973281"/>
                  </a:lnTo>
                  <a:close/>
                </a:path>
              </a:pathLst>
            </a:custGeom>
            <a:solidFill>
              <a:srgbClr val="60D7DF"/>
            </a:solidFill>
          </p:spPr>
        </p:sp>
      </p:grpSp>
      <p:sp>
        <p:nvSpPr>
          <p:cNvPr id="14" name="TextBox 14"/>
          <p:cNvSpPr txBox="1"/>
          <p:nvPr/>
        </p:nvSpPr>
        <p:spPr>
          <a:xfrm>
            <a:off x="5001025" y="448270"/>
            <a:ext cx="7273900" cy="1046559"/>
          </a:xfrm>
          <a:prstGeom prst="rect">
            <a:avLst/>
          </a:prstGeom>
        </p:spPr>
        <p:txBody>
          <a:bodyPr lIns="0" tIns="0" rIns="0" bIns="0" rtlCol="0" anchor="t">
            <a:spAutoFit/>
          </a:bodyPr>
          <a:lstStyle/>
          <a:p>
            <a:pPr algn="ctr">
              <a:lnSpc>
                <a:spcPts val="8564"/>
              </a:lnSpc>
            </a:pPr>
            <a:r>
              <a:rPr lang="en-US" sz="6117" dirty="0">
                <a:solidFill>
                  <a:srgbClr val="455470"/>
                </a:solidFill>
                <a:latin typeface="+mj-lt"/>
              </a:rPr>
              <a:t>Iceberg Diagram - 1 </a:t>
            </a:r>
          </a:p>
        </p:txBody>
      </p:sp>
      <p:sp>
        <p:nvSpPr>
          <p:cNvPr id="15" name="Footer Placeholder 14">
            <a:extLst>
              <a:ext uri="{FF2B5EF4-FFF2-40B4-BE49-F238E27FC236}">
                <a16:creationId xmlns:a16="http://schemas.microsoft.com/office/drawing/2014/main" id="{B515DE95-DEC9-0444-9D6F-19E6E9A4B0A9}"/>
              </a:ext>
            </a:extLst>
          </p:cNvPr>
          <p:cNvSpPr>
            <a:spLocks noGrp="1"/>
          </p:cNvSpPr>
          <p:nvPr>
            <p:ph type="ftr" sz="quarter" idx="11"/>
          </p:nvPr>
        </p:nvSpPr>
        <p:spPr>
          <a:xfrm>
            <a:off x="15011400" y="9593077"/>
            <a:ext cx="2895600" cy="365125"/>
          </a:xfrm>
        </p:spPr>
        <p:txBody>
          <a:bodyPr/>
          <a:lstStyle/>
          <a:p>
            <a:r>
              <a:rPr lang="en-US" dirty="0"/>
              <a:t>Difficult Conversations with Children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96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9745" y="3082247"/>
            <a:ext cx="5616460" cy="4724847"/>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44000" y="3082247"/>
            <a:ext cx="5621041" cy="4728701"/>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470935" y="4366462"/>
            <a:ext cx="5486400" cy="720090"/>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425050" y="4423410"/>
            <a:ext cx="5486400" cy="72009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515600" y="4366462"/>
            <a:ext cx="5486400" cy="720090"/>
          </a:xfrm>
          <a:prstGeom prst="rect">
            <a:avLst/>
          </a:prstGeom>
        </p:spPr>
      </p:pic>
      <p:sp>
        <p:nvSpPr>
          <p:cNvPr id="7" name="TextBox 7"/>
          <p:cNvSpPr txBox="1"/>
          <p:nvPr/>
        </p:nvSpPr>
        <p:spPr>
          <a:xfrm>
            <a:off x="2809370" y="2996522"/>
            <a:ext cx="2404765" cy="760809"/>
          </a:xfrm>
          <a:prstGeom prst="rect">
            <a:avLst/>
          </a:prstGeom>
        </p:spPr>
        <p:txBody>
          <a:bodyPr lIns="0" tIns="0" rIns="0" bIns="0" rtlCol="0" anchor="t">
            <a:spAutoFit/>
          </a:bodyPr>
          <a:lstStyle/>
          <a:p>
            <a:pPr algn="ctr">
              <a:lnSpc>
                <a:spcPts val="6201"/>
              </a:lnSpc>
            </a:pPr>
            <a:r>
              <a:rPr lang="en-US" sz="4429">
                <a:solidFill>
                  <a:srgbClr val="455470"/>
                </a:solidFill>
                <a:latin typeface="+mj-lt"/>
              </a:rPr>
              <a:t>Positions </a:t>
            </a:r>
          </a:p>
        </p:txBody>
      </p:sp>
      <p:sp>
        <p:nvSpPr>
          <p:cNvPr id="8" name="TextBox 8"/>
          <p:cNvSpPr txBox="1"/>
          <p:nvPr/>
        </p:nvSpPr>
        <p:spPr>
          <a:xfrm>
            <a:off x="3030156" y="5358945"/>
            <a:ext cx="2183978" cy="760809"/>
          </a:xfrm>
          <a:prstGeom prst="rect">
            <a:avLst/>
          </a:prstGeom>
        </p:spPr>
        <p:txBody>
          <a:bodyPr lIns="0" tIns="0" rIns="0" bIns="0" rtlCol="0" anchor="t">
            <a:spAutoFit/>
          </a:bodyPr>
          <a:lstStyle/>
          <a:p>
            <a:pPr algn="ctr">
              <a:lnSpc>
                <a:spcPts val="6201"/>
              </a:lnSpc>
            </a:pPr>
            <a:r>
              <a:rPr lang="en-US" sz="4429">
                <a:solidFill>
                  <a:srgbClr val="455470"/>
                </a:solidFill>
                <a:latin typeface="+mj-lt"/>
              </a:rPr>
              <a:t>Interests</a:t>
            </a:r>
          </a:p>
        </p:txBody>
      </p:sp>
      <p:sp>
        <p:nvSpPr>
          <p:cNvPr id="9" name="TextBox 9"/>
          <p:cNvSpPr txBox="1"/>
          <p:nvPr/>
        </p:nvSpPr>
        <p:spPr>
          <a:xfrm>
            <a:off x="2809370" y="7050138"/>
            <a:ext cx="2183978" cy="760809"/>
          </a:xfrm>
          <a:prstGeom prst="rect">
            <a:avLst/>
          </a:prstGeom>
        </p:spPr>
        <p:txBody>
          <a:bodyPr lIns="0" tIns="0" rIns="0" bIns="0" rtlCol="0" anchor="t">
            <a:spAutoFit/>
          </a:bodyPr>
          <a:lstStyle/>
          <a:p>
            <a:pPr algn="ctr">
              <a:lnSpc>
                <a:spcPts val="6201"/>
              </a:lnSpc>
            </a:pPr>
            <a:r>
              <a:rPr lang="en-US" sz="4429">
                <a:solidFill>
                  <a:srgbClr val="455470"/>
                </a:solidFill>
                <a:latin typeface="Alata"/>
              </a:rPr>
              <a:t>Needs</a:t>
            </a:r>
          </a:p>
        </p:txBody>
      </p:sp>
      <p:sp>
        <p:nvSpPr>
          <p:cNvPr id="10" name="AutoShape 10"/>
          <p:cNvSpPr/>
          <p:nvPr/>
        </p:nvSpPr>
        <p:spPr>
          <a:xfrm>
            <a:off x="5862" y="9206508"/>
            <a:ext cx="18288000" cy="1264444"/>
          </a:xfrm>
          <a:prstGeom prst="rect">
            <a:avLst/>
          </a:prstGeom>
          <a:solidFill>
            <a:srgbClr val="4D5379"/>
          </a:solidFill>
        </p:spPr>
      </p:sp>
      <p:pic>
        <p:nvPicPr>
          <p:cNvPr id="11" name="Picture 1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41272" b="41272"/>
          <a:stretch>
            <a:fillRect/>
          </a:stretch>
        </p:blipFill>
        <p:spPr>
          <a:xfrm>
            <a:off x="2286000" y="-409732"/>
            <a:ext cx="13752076" cy="2400546"/>
          </a:xfrm>
          <a:prstGeom prst="rect">
            <a:avLst/>
          </a:prstGeom>
        </p:spPr>
      </p:pic>
      <p:sp>
        <p:nvSpPr>
          <p:cNvPr id="12" name="TextBox 12"/>
          <p:cNvSpPr txBox="1"/>
          <p:nvPr/>
        </p:nvSpPr>
        <p:spPr>
          <a:xfrm>
            <a:off x="5207747" y="448270"/>
            <a:ext cx="6860456" cy="1046559"/>
          </a:xfrm>
          <a:prstGeom prst="rect">
            <a:avLst/>
          </a:prstGeom>
        </p:spPr>
        <p:txBody>
          <a:bodyPr lIns="0" tIns="0" rIns="0" bIns="0" rtlCol="0" anchor="t">
            <a:spAutoFit/>
          </a:bodyPr>
          <a:lstStyle/>
          <a:p>
            <a:pPr algn="ctr">
              <a:lnSpc>
                <a:spcPts val="8564"/>
              </a:lnSpc>
            </a:pPr>
            <a:r>
              <a:rPr lang="en-US" sz="6117" dirty="0">
                <a:solidFill>
                  <a:srgbClr val="455470"/>
                </a:solidFill>
                <a:latin typeface="+mj-lt"/>
              </a:rPr>
              <a:t>Iceberg Diagram 2 </a:t>
            </a:r>
          </a:p>
        </p:txBody>
      </p:sp>
      <p:grpSp>
        <p:nvGrpSpPr>
          <p:cNvPr id="13" name="Group 13"/>
          <p:cNvGrpSpPr/>
          <p:nvPr/>
        </p:nvGrpSpPr>
        <p:grpSpPr>
          <a:xfrm>
            <a:off x="2286000" y="6454878"/>
            <a:ext cx="13752076" cy="2755484"/>
            <a:chOff x="0" y="0"/>
            <a:chExt cx="6419597" cy="1286285"/>
          </a:xfrm>
        </p:grpSpPr>
        <p:sp>
          <p:nvSpPr>
            <p:cNvPr id="14" name="Freeform 14"/>
            <p:cNvSpPr/>
            <p:nvPr/>
          </p:nvSpPr>
          <p:spPr>
            <a:xfrm>
              <a:off x="0" y="0"/>
              <a:ext cx="6419597" cy="1286285"/>
            </a:xfrm>
            <a:custGeom>
              <a:avLst/>
              <a:gdLst/>
              <a:ahLst/>
              <a:cxnLst/>
              <a:rect l="l" t="t" r="r" b="b"/>
              <a:pathLst>
                <a:path w="6419597" h="1411207">
                  <a:moveTo>
                    <a:pt x="0" y="0"/>
                  </a:moveTo>
                  <a:lnTo>
                    <a:pt x="6419597" y="0"/>
                  </a:lnTo>
                  <a:lnTo>
                    <a:pt x="6419597" y="1411207"/>
                  </a:lnTo>
                  <a:lnTo>
                    <a:pt x="0" y="1411207"/>
                  </a:lnTo>
                  <a:close/>
                </a:path>
              </a:pathLst>
            </a:custGeom>
            <a:solidFill>
              <a:srgbClr val="60D7DF"/>
            </a:solidFill>
          </p:spPr>
        </p:sp>
      </p:grpSp>
      <p:sp>
        <p:nvSpPr>
          <p:cNvPr id="15" name="Footer Placeholder 14">
            <a:extLst>
              <a:ext uri="{FF2B5EF4-FFF2-40B4-BE49-F238E27FC236}">
                <a16:creationId xmlns:a16="http://schemas.microsoft.com/office/drawing/2014/main" id="{E06E5866-740D-2F4C-92C4-0D91E783F615}"/>
              </a:ext>
            </a:extLst>
          </p:cNvPr>
          <p:cNvSpPr>
            <a:spLocks noGrp="1"/>
          </p:cNvSpPr>
          <p:nvPr>
            <p:ph type="ftr" sz="quarter" idx="11"/>
          </p:nvPr>
        </p:nvSpPr>
        <p:spPr>
          <a:xfrm>
            <a:off x="15087600" y="9524971"/>
            <a:ext cx="2895600" cy="365125"/>
          </a:xfrm>
        </p:spPr>
        <p:txBody>
          <a:bodyPr/>
          <a:lstStyle/>
          <a:p>
            <a:r>
              <a:rPr lang="en-US" dirty="0"/>
              <a:t>Difficult Conversations with Children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96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9745" y="3082247"/>
            <a:ext cx="5616460" cy="4724847"/>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52259" y="3078393"/>
            <a:ext cx="5621041" cy="4728701"/>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470935" y="4366462"/>
            <a:ext cx="5486400" cy="720090"/>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425050" y="4423410"/>
            <a:ext cx="5486400" cy="72009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515600" y="4366462"/>
            <a:ext cx="5486400" cy="720090"/>
          </a:xfrm>
          <a:prstGeom prst="rect">
            <a:avLst/>
          </a:prstGeom>
        </p:spPr>
      </p:pic>
      <p:sp>
        <p:nvSpPr>
          <p:cNvPr id="7" name="TextBox 7"/>
          <p:cNvSpPr txBox="1"/>
          <p:nvPr/>
        </p:nvSpPr>
        <p:spPr>
          <a:xfrm>
            <a:off x="2809370" y="2996522"/>
            <a:ext cx="2404765" cy="760809"/>
          </a:xfrm>
          <a:prstGeom prst="rect">
            <a:avLst/>
          </a:prstGeom>
        </p:spPr>
        <p:txBody>
          <a:bodyPr lIns="0" tIns="0" rIns="0" bIns="0" rtlCol="0" anchor="t">
            <a:spAutoFit/>
          </a:bodyPr>
          <a:lstStyle/>
          <a:p>
            <a:pPr algn="ctr">
              <a:lnSpc>
                <a:spcPts val="6201"/>
              </a:lnSpc>
            </a:pPr>
            <a:r>
              <a:rPr lang="en-US" sz="4429">
                <a:solidFill>
                  <a:srgbClr val="455470"/>
                </a:solidFill>
                <a:latin typeface="+mj-lt"/>
              </a:rPr>
              <a:t>Positions </a:t>
            </a:r>
          </a:p>
        </p:txBody>
      </p:sp>
      <p:sp>
        <p:nvSpPr>
          <p:cNvPr id="8" name="TextBox 8"/>
          <p:cNvSpPr txBox="1"/>
          <p:nvPr/>
        </p:nvSpPr>
        <p:spPr>
          <a:xfrm>
            <a:off x="3030156" y="5358945"/>
            <a:ext cx="2183978" cy="760809"/>
          </a:xfrm>
          <a:prstGeom prst="rect">
            <a:avLst/>
          </a:prstGeom>
        </p:spPr>
        <p:txBody>
          <a:bodyPr lIns="0" tIns="0" rIns="0" bIns="0" rtlCol="0" anchor="t">
            <a:spAutoFit/>
          </a:bodyPr>
          <a:lstStyle/>
          <a:p>
            <a:pPr algn="ctr">
              <a:lnSpc>
                <a:spcPts val="6201"/>
              </a:lnSpc>
            </a:pPr>
            <a:r>
              <a:rPr lang="en-US" sz="4429">
                <a:solidFill>
                  <a:srgbClr val="455470"/>
                </a:solidFill>
                <a:latin typeface="+mj-lt"/>
              </a:rPr>
              <a:t>Interests</a:t>
            </a:r>
          </a:p>
        </p:txBody>
      </p:sp>
      <p:sp>
        <p:nvSpPr>
          <p:cNvPr id="9" name="TextBox 9"/>
          <p:cNvSpPr txBox="1"/>
          <p:nvPr/>
        </p:nvSpPr>
        <p:spPr>
          <a:xfrm>
            <a:off x="2809370" y="7050138"/>
            <a:ext cx="2633539" cy="1548408"/>
          </a:xfrm>
          <a:prstGeom prst="rect">
            <a:avLst/>
          </a:prstGeom>
        </p:spPr>
        <p:txBody>
          <a:bodyPr lIns="0" tIns="0" rIns="0" bIns="0" rtlCol="0" anchor="t">
            <a:spAutoFit/>
          </a:bodyPr>
          <a:lstStyle/>
          <a:p>
            <a:pPr algn="ctr">
              <a:lnSpc>
                <a:spcPts val="6201"/>
              </a:lnSpc>
            </a:pPr>
            <a:r>
              <a:rPr lang="en-US" sz="4429">
                <a:solidFill>
                  <a:srgbClr val="455470"/>
                </a:solidFill>
                <a:latin typeface="+mj-lt"/>
              </a:rPr>
              <a:t>Needs and Fears</a:t>
            </a:r>
          </a:p>
        </p:txBody>
      </p:sp>
      <p:sp>
        <p:nvSpPr>
          <p:cNvPr id="10" name="AutoShape 10"/>
          <p:cNvSpPr/>
          <p:nvPr/>
        </p:nvSpPr>
        <p:spPr>
          <a:xfrm>
            <a:off x="-18038" y="9448622"/>
            <a:ext cx="18288000" cy="1103114"/>
          </a:xfrm>
          <a:prstGeom prst="rect">
            <a:avLst/>
          </a:prstGeom>
          <a:solidFill>
            <a:srgbClr val="4D5379"/>
          </a:solidFill>
        </p:spPr>
      </p:sp>
      <p:pic>
        <p:nvPicPr>
          <p:cNvPr id="11" name="Picture 1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41272" b="41272"/>
          <a:stretch>
            <a:fillRect/>
          </a:stretch>
        </p:blipFill>
        <p:spPr>
          <a:xfrm>
            <a:off x="2249924" y="-409732"/>
            <a:ext cx="13752076" cy="2400546"/>
          </a:xfrm>
          <a:prstGeom prst="rect">
            <a:avLst/>
          </a:prstGeom>
        </p:spPr>
      </p:pic>
      <p:sp>
        <p:nvSpPr>
          <p:cNvPr id="12" name="TextBox 12"/>
          <p:cNvSpPr txBox="1"/>
          <p:nvPr/>
        </p:nvSpPr>
        <p:spPr>
          <a:xfrm>
            <a:off x="5925491" y="448270"/>
            <a:ext cx="6853535" cy="1046559"/>
          </a:xfrm>
          <a:prstGeom prst="rect">
            <a:avLst/>
          </a:prstGeom>
        </p:spPr>
        <p:txBody>
          <a:bodyPr lIns="0" tIns="0" rIns="0" bIns="0" rtlCol="0" anchor="t">
            <a:spAutoFit/>
          </a:bodyPr>
          <a:lstStyle/>
          <a:p>
            <a:pPr algn="ctr">
              <a:lnSpc>
                <a:spcPts val="8564"/>
              </a:lnSpc>
            </a:pPr>
            <a:r>
              <a:rPr lang="en-US" sz="6117" dirty="0">
                <a:solidFill>
                  <a:srgbClr val="455470"/>
                </a:solidFill>
                <a:latin typeface="+mj-lt"/>
              </a:rPr>
              <a:t>Iceberg Diagram 3 </a:t>
            </a:r>
          </a:p>
        </p:txBody>
      </p:sp>
      <p:sp>
        <p:nvSpPr>
          <p:cNvPr id="13" name="Footer Placeholder 12">
            <a:extLst>
              <a:ext uri="{FF2B5EF4-FFF2-40B4-BE49-F238E27FC236}">
                <a16:creationId xmlns:a16="http://schemas.microsoft.com/office/drawing/2014/main" id="{EA5CC6D0-C032-144C-BD10-D736B9C60138}"/>
              </a:ext>
            </a:extLst>
          </p:cNvPr>
          <p:cNvSpPr>
            <a:spLocks noGrp="1"/>
          </p:cNvSpPr>
          <p:nvPr>
            <p:ph type="ftr" sz="quarter" idx="11"/>
          </p:nvPr>
        </p:nvSpPr>
        <p:spPr>
          <a:xfrm>
            <a:off x="15356777" y="9694064"/>
            <a:ext cx="2895600" cy="365125"/>
          </a:xfrm>
        </p:spPr>
        <p:txBody>
          <a:bodyPr/>
          <a:lstStyle/>
          <a:p>
            <a:r>
              <a:rPr lang="en-US" dirty="0"/>
              <a:t>Difficult Conversations with Children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sp>
        <p:nvSpPr>
          <p:cNvPr id="2" name="AutoShape 2"/>
          <p:cNvSpPr/>
          <p:nvPr/>
        </p:nvSpPr>
        <p:spPr>
          <a:xfrm>
            <a:off x="58227" y="9338667"/>
            <a:ext cx="18288000" cy="948333"/>
          </a:xfrm>
          <a:prstGeom prst="rect">
            <a:avLst/>
          </a:prstGeom>
          <a:solidFill>
            <a:srgbClr val="4D5379"/>
          </a:solidFill>
        </p:spPr>
      </p:sp>
      <p:sp>
        <p:nvSpPr>
          <p:cNvPr id="3" name="AutoShape 3"/>
          <p:cNvSpPr/>
          <p:nvPr/>
        </p:nvSpPr>
        <p:spPr>
          <a:xfrm rot="2432320">
            <a:off x="12809567" y="-1123085"/>
            <a:ext cx="7944813" cy="4187208"/>
          </a:xfrm>
          <a:prstGeom prst="rect">
            <a:avLst/>
          </a:prstGeom>
          <a:solidFill>
            <a:srgbClr val="FFFFFF"/>
          </a:solidFill>
        </p:spPr>
      </p:sp>
      <p:grpSp>
        <p:nvGrpSpPr>
          <p:cNvPr id="4" name="Group 4"/>
          <p:cNvGrpSpPr/>
          <p:nvPr/>
        </p:nvGrpSpPr>
        <p:grpSpPr>
          <a:xfrm>
            <a:off x="3314700" y="1711797"/>
            <a:ext cx="7791131" cy="7208165"/>
            <a:chOff x="0" y="95250"/>
            <a:chExt cx="10388174" cy="9610886"/>
          </a:xfrm>
        </p:grpSpPr>
        <p:sp>
          <p:nvSpPr>
            <p:cNvPr id="5" name="TextBox 5"/>
            <p:cNvSpPr txBox="1"/>
            <p:nvPr/>
          </p:nvSpPr>
          <p:spPr>
            <a:xfrm>
              <a:off x="0" y="95250"/>
              <a:ext cx="8849185" cy="919483"/>
            </a:xfrm>
            <a:prstGeom prst="rect">
              <a:avLst/>
            </a:prstGeom>
          </p:spPr>
          <p:txBody>
            <a:bodyPr lIns="0" tIns="0" rIns="0" bIns="0" rtlCol="0" anchor="t">
              <a:spAutoFit/>
            </a:bodyPr>
            <a:lstStyle/>
            <a:p>
              <a:pPr algn="l">
                <a:lnSpc>
                  <a:spcPts val="5313"/>
                </a:lnSpc>
              </a:pPr>
              <a:r>
                <a:rPr lang="en-US" sz="5313" spc="265" dirty="0">
                  <a:solidFill>
                    <a:srgbClr val="363633"/>
                  </a:solidFill>
                  <a:latin typeface="+mj-lt"/>
                </a:rPr>
                <a:t>BODY CHECK-IN</a:t>
              </a:r>
            </a:p>
          </p:txBody>
        </p:sp>
        <p:sp>
          <p:nvSpPr>
            <p:cNvPr id="6" name="TextBox 6"/>
            <p:cNvSpPr txBox="1"/>
            <p:nvPr/>
          </p:nvSpPr>
          <p:spPr>
            <a:xfrm>
              <a:off x="1538989" y="3023110"/>
              <a:ext cx="8849185" cy="6683026"/>
            </a:xfrm>
            <a:prstGeom prst="rect">
              <a:avLst/>
            </a:prstGeom>
          </p:spPr>
          <p:txBody>
            <a:bodyPr lIns="0" tIns="0" rIns="0" bIns="0" rtlCol="0" anchor="t">
              <a:spAutoFit/>
            </a:bodyPr>
            <a:lstStyle/>
            <a:p>
              <a:pPr>
                <a:lnSpc>
                  <a:spcPts val="2107"/>
                </a:lnSpc>
              </a:pPr>
              <a:endParaRPr dirty="0">
                <a:latin typeface="+mj-lt"/>
              </a:endParaRPr>
            </a:p>
            <a:p>
              <a:pPr>
                <a:lnSpc>
                  <a:spcPts val="3390"/>
                </a:lnSpc>
              </a:pPr>
              <a:r>
                <a:rPr lang="en-US" sz="2689" dirty="0">
                  <a:solidFill>
                    <a:srgbClr val="000000"/>
                  </a:solidFill>
                  <a:latin typeface="+mj-lt"/>
                </a:rPr>
                <a:t>As you do the following exercise, notice how your body responds as you think about times you were in conflict.  Where do you feel it?  stomach, head, face, jaw,  Butterflies or </a:t>
              </a:r>
              <a:r>
                <a:rPr lang="en-US" sz="2689" dirty="0" err="1">
                  <a:solidFill>
                    <a:srgbClr val="000000"/>
                  </a:solidFill>
                  <a:latin typeface="+mj-lt"/>
                </a:rPr>
                <a:t>tighteing</a:t>
              </a:r>
              <a:r>
                <a:rPr lang="en-US" sz="2689" dirty="0">
                  <a:solidFill>
                    <a:srgbClr val="000000"/>
                  </a:solidFill>
                  <a:latin typeface="+mj-lt"/>
                </a:rPr>
                <a:t>?   We are all different.  Notice your own body responses.  Are there any patterns? </a:t>
              </a:r>
            </a:p>
            <a:p>
              <a:pPr>
                <a:lnSpc>
                  <a:spcPts val="3390"/>
                </a:lnSpc>
              </a:pPr>
              <a:endParaRPr lang="en-US" sz="2689" dirty="0">
                <a:solidFill>
                  <a:srgbClr val="000000"/>
                </a:solidFill>
                <a:latin typeface="+mj-lt"/>
              </a:endParaRPr>
            </a:p>
            <a:p>
              <a:pPr>
                <a:lnSpc>
                  <a:spcPts val="2012"/>
                </a:lnSpc>
              </a:pPr>
              <a:endParaRPr lang="en-US" sz="2689" dirty="0">
                <a:solidFill>
                  <a:srgbClr val="000000"/>
                </a:solidFill>
                <a:latin typeface="+mj-lt"/>
              </a:endParaRPr>
            </a:p>
            <a:p>
              <a:pPr>
                <a:lnSpc>
                  <a:spcPts val="2012"/>
                </a:lnSpc>
              </a:pPr>
              <a:endParaRPr lang="en-US" sz="2689" dirty="0">
                <a:solidFill>
                  <a:srgbClr val="000000"/>
                </a:solidFill>
                <a:latin typeface="+mj-lt"/>
              </a:endParaRPr>
            </a:p>
            <a:p>
              <a:pPr algn="l">
                <a:lnSpc>
                  <a:spcPts val="2107"/>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a:p>
              <a:pPr algn="l">
                <a:lnSpc>
                  <a:spcPts val="1723"/>
                </a:lnSpc>
              </a:pPr>
              <a:endParaRPr lang="en-US" sz="2689" dirty="0">
                <a:solidFill>
                  <a:srgbClr val="000000"/>
                </a:solidFill>
                <a:latin typeface="+mj-lt"/>
              </a:endParaRPr>
            </a:p>
          </p:txBody>
        </p:sp>
        <p:sp>
          <p:nvSpPr>
            <p:cNvPr id="7" name="AutoShape 7"/>
            <p:cNvSpPr/>
            <p:nvPr/>
          </p:nvSpPr>
          <p:spPr>
            <a:xfrm>
              <a:off x="1538989" y="2516646"/>
              <a:ext cx="1038817" cy="108210"/>
            </a:xfrm>
            <a:prstGeom prst="rect">
              <a:avLst/>
            </a:prstGeom>
            <a:solidFill>
              <a:srgbClr val="FEB06A"/>
            </a:solidFill>
          </p:spPr>
        </p:sp>
      </p:grpSp>
      <p:sp>
        <p:nvSpPr>
          <p:cNvPr id="8" name="Footer Placeholder 7">
            <a:extLst>
              <a:ext uri="{FF2B5EF4-FFF2-40B4-BE49-F238E27FC236}">
                <a16:creationId xmlns:a16="http://schemas.microsoft.com/office/drawing/2014/main" id="{BD0382E4-C5B9-364A-8305-0ECF07540613}"/>
              </a:ext>
            </a:extLst>
          </p:cNvPr>
          <p:cNvSpPr>
            <a:spLocks noGrp="1"/>
          </p:cNvSpPr>
          <p:nvPr>
            <p:ph type="ftr" sz="quarter" idx="11"/>
          </p:nvPr>
        </p:nvSpPr>
        <p:spPr>
          <a:xfrm>
            <a:off x="15334173" y="9630270"/>
            <a:ext cx="2895600" cy="365125"/>
          </a:xfrm>
        </p:spPr>
        <p:txBody>
          <a:bodyPr/>
          <a:lstStyle/>
          <a:p>
            <a:r>
              <a:rPr lang="en-US" dirty="0"/>
              <a:t>Difficult Conversations with Children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B06A"/>
        </a:solidFill>
        <a:effectLst/>
      </p:bgPr>
    </p:bg>
    <p:spTree>
      <p:nvGrpSpPr>
        <p:cNvPr id="1" name=""/>
        <p:cNvGrpSpPr/>
        <p:nvPr/>
      </p:nvGrpSpPr>
      <p:grpSpPr>
        <a:xfrm>
          <a:off x="0" y="0"/>
          <a:ext cx="0" cy="0"/>
          <a:chOff x="0" y="0"/>
          <a:chExt cx="0" cy="0"/>
        </a:xfrm>
      </p:grpSpPr>
      <p:sp>
        <p:nvSpPr>
          <p:cNvPr id="2" name="AutoShape 2"/>
          <p:cNvSpPr/>
          <p:nvPr/>
        </p:nvSpPr>
        <p:spPr>
          <a:xfrm>
            <a:off x="0" y="9433709"/>
            <a:ext cx="18288000" cy="853291"/>
          </a:xfrm>
          <a:prstGeom prst="rect">
            <a:avLst/>
          </a:prstGeom>
          <a:solidFill>
            <a:srgbClr val="4D5379"/>
          </a:solidFill>
        </p:spPr>
      </p:sp>
      <p:sp>
        <p:nvSpPr>
          <p:cNvPr id="3" name="AutoShape 3"/>
          <p:cNvSpPr/>
          <p:nvPr/>
        </p:nvSpPr>
        <p:spPr>
          <a:xfrm rot="2432320">
            <a:off x="13386719" y="-1216686"/>
            <a:ext cx="7182244" cy="3941584"/>
          </a:xfrm>
          <a:prstGeom prst="rect">
            <a:avLst/>
          </a:prstGeom>
          <a:solidFill>
            <a:srgbClr val="FFFFFF"/>
          </a:solidFill>
        </p:spPr>
      </p:sp>
      <p:grpSp>
        <p:nvGrpSpPr>
          <p:cNvPr id="4" name="Group 4"/>
          <p:cNvGrpSpPr/>
          <p:nvPr/>
        </p:nvGrpSpPr>
        <p:grpSpPr>
          <a:xfrm>
            <a:off x="1352869" y="825543"/>
            <a:ext cx="7791131" cy="9568320"/>
            <a:chOff x="0" y="95251"/>
            <a:chExt cx="10388174" cy="12757759"/>
          </a:xfrm>
        </p:grpSpPr>
        <p:sp>
          <p:nvSpPr>
            <p:cNvPr id="5" name="TextBox 5"/>
            <p:cNvSpPr txBox="1"/>
            <p:nvPr/>
          </p:nvSpPr>
          <p:spPr>
            <a:xfrm>
              <a:off x="0" y="95251"/>
              <a:ext cx="8849185" cy="919483"/>
            </a:xfrm>
            <a:prstGeom prst="rect">
              <a:avLst/>
            </a:prstGeom>
          </p:spPr>
          <p:txBody>
            <a:bodyPr lIns="0" tIns="0" rIns="0" bIns="0" rtlCol="0" anchor="t">
              <a:spAutoFit/>
            </a:bodyPr>
            <a:lstStyle/>
            <a:p>
              <a:pPr algn="l">
                <a:lnSpc>
                  <a:spcPts val="5313"/>
                </a:lnSpc>
              </a:pPr>
              <a:r>
                <a:rPr lang="en-US" sz="5313" spc="265" dirty="0">
                  <a:solidFill>
                    <a:srgbClr val="363633"/>
                  </a:solidFill>
                  <a:latin typeface="+mj-lt"/>
                </a:rPr>
                <a:t>FEARS - EXERCISE</a:t>
              </a:r>
            </a:p>
          </p:txBody>
        </p:sp>
        <p:sp>
          <p:nvSpPr>
            <p:cNvPr id="6" name="TextBox 6"/>
            <p:cNvSpPr txBox="1"/>
            <p:nvPr/>
          </p:nvSpPr>
          <p:spPr>
            <a:xfrm>
              <a:off x="1538989" y="3004060"/>
              <a:ext cx="8849185" cy="9848950"/>
            </a:xfrm>
            <a:prstGeom prst="rect">
              <a:avLst/>
            </a:prstGeom>
          </p:spPr>
          <p:txBody>
            <a:bodyPr lIns="0" tIns="0" rIns="0" bIns="0" rtlCol="0" anchor="t">
              <a:spAutoFit/>
            </a:bodyPr>
            <a:lstStyle/>
            <a:p>
              <a:pPr>
                <a:lnSpc>
                  <a:spcPts val="2501"/>
                </a:lnSpc>
              </a:pPr>
              <a:endParaRPr dirty="0">
                <a:latin typeface="+mj-lt"/>
              </a:endParaRPr>
            </a:p>
            <a:p>
              <a:pPr>
                <a:lnSpc>
                  <a:spcPts val="3442"/>
                </a:lnSpc>
              </a:pPr>
              <a:r>
                <a:rPr lang="en-US" sz="2864" dirty="0">
                  <a:solidFill>
                    <a:srgbClr val="000000"/>
                  </a:solidFill>
                  <a:latin typeface="+mj-lt"/>
                </a:rPr>
                <a:t>Draw a couple of icebergs  (overlapping triangles on a sheet of paper</a:t>
              </a:r>
            </a:p>
            <a:p>
              <a:pPr>
                <a:lnSpc>
                  <a:spcPts val="3442"/>
                </a:lnSpc>
              </a:pPr>
              <a:endParaRPr lang="en-US" sz="2864" dirty="0">
                <a:solidFill>
                  <a:srgbClr val="000000"/>
                </a:solidFill>
                <a:latin typeface="+mj-lt"/>
              </a:endParaRPr>
            </a:p>
            <a:p>
              <a:pPr>
                <a:lnSpc>
                  <a:spcPts val="3442"/>
                </a:lnSpc>
              </a:pPr>
              <a:r>
                <a:rPr lang="en-US" sz="2458" dirty="0">
                  <a:solidFill>
                    <a:srgbClr val="000000"/>
                  </a:solidFill>
                  <a:latin typeface="+mj-lt"/>
                </a:rPr>
                <a:t>Two seemingly conflicting ideas/wishes on your mind </a:t>
              </a:r>
            </a:p>
            <a:p>
              <a:pPr>
                <a:lnSpc>
                  <a:spcPts val="3442"/>
                </a:lnSpc>
              </a:pPr>
              <a:endParaRPr lang="en-US" sz="2458" dirty="0">
                <a:solidFill>
                  <a:srgbClr val="000000"/>
                </a:solidFill>
                <a:latin typeface="+mj-lt"/>
              </a:endParaRPr>
            </a:p>
            <a:p>
              <a:pPr>
                <a:lnSpc>
                  <a:spcPts val="3442"/>
                </a:lnSpc>
              </a:pPr>
              <a:r>
                <a:rPr lang="en-US" sz="2458" dirty="0">
                  <a:solidFill>
                    <a:srgbClr val="000000"/>
                  </a:solidFill>
                  <a:latin typeface="+mj-lt"/>
                </a:rPr>
                <a:t>Now ask "why?"   By the time you have asked "why" 5 times you will be in the area of commonality - values at the root of both ideas from which you can work outwards. </a:t>
              </a:r>
            </a:p>
            <a:p>
              <a:pPr>
                <a:lnSpc>
                  <a:spcPts val="3442"/>
                </a:lnSpc>
              </a:pPr>
              <a:endParaRPr lang="en-US" sz="2458" dirty="0">
                <a:solidFill>
                  <a:srgbClr val="000000"/>
                </a:solidFill>
                <a:latin typeface="+mj-lt"/>
              </a:endParaRPr>
            </a:p>
            <a:p>
              <a:pPr>
                <a:lnSpc>
                  <a:spcPts val="3442"/>
                </a:lnSpc>
              </a:pPr>
              <a:r>
                <a:rPr lang="en-US" sz="2458" dirty="0">
                  <a:solidFill>
                    <a:srgbClr val="000000"/>
                  </a:solidFill>
                  <a:latin typeface="+mj-lt"/>
                </a:rPr>
                <a:t>"So, if we want a situation that serves everyone, where can we start to work?"</a:t>
              </a:r>
            </a:p>
            <a:p>
              <a:pPr algn="l">
                <a:lnSpc>
                  <a:spcPts val="2501"/>
                </a:lnSpc>
              </a:pPr>
              <a:endParaRPr lang="en-US" sz="2458" dirty="0">
                <a:solidFill>
                  <a:srgbClr val="000000"/>
                </a:solidFill>
                <a:latin typeface="+mj-lt"/>
              </a:endParaRPr>
            </a:p>
            <a:p>
              <a:pPr algn="l">
                <a:lnSpc>
                  <a:spcPts val="2116"/>
                </a:lnSpc>
              </a:pPr>
              <a:endParaRPr lang="en-US" sz="2458" dirty="0">
                <a:solidFill>
                  <a:srgbClr val="000000"/>
                </a:solidFill>
                <a:latin typeface="+mj-lt"/>
              </a:endParaRPr>
            </a:p>
            <a:p>
              <a:pPr algn="l">
                <a:lnSpc>
                  <a:spcPts val="2116"/>
                </a:lnSpc>
              </a:pPr>
              <a:endParaRPr lang="en-US" sz="2458" dirty="0">
                <a:solidFill>
                  <a:srgbClr val="000000"/>
                </a:solidFill>
                <a:latin typeface="+mj-lt"/>
              </a:endParaRPr>
            </a:p>
            <a:p>
              <a:pPr algn="l">
                <a:lnSpc>
                  <a:spcPts val="2116"/>
                </a:lnSpc>
              </a:pPr>
              <a:endParaRPr lang="en-US" sz="2458" dirty="0">
                <a:solidFill>
                  <a:srgbClr val="000000"/>
                </a:solidFill>
                <a:latin typeface="+mj-lt"/>
              </a:endParaRPr>
            </a:p>
            <a:p>
              <a:pPr algn="l">
                <a:lnSpc>
                  <a:spcPts val="2116"/>
                </a:lnSpc>
              </a:pPr>
              <a:endParaRPr lang="en-US" sz="2458" dirty="0">
                <a:solidFill>
                  <a:srgbClr val="000000"/>
                </a:solidFill>
                <a:latin typeface="+mj-lt"/>
              </a:endParaRPr>
            </a:p>
          </p:txBody>
        </p:sp>
        <p:sp>
          <p:nvSpPr>
            <p:cNvPr id="7" name="AutoShape 7"/>
            <p:cNvSpPr/>
            <p:nvPr/>
          </p:nvSpPr>
          <p:spPr>
            <a:xfrm>
              <a:off x="1538989" y="2516646"/>
              <a:ext cx="1038817" cy="108210"/>
            </a:xfrm>
            <a:prstGeom prst="rect">
              <a:avLst/>
            </a:prstGeom>
            <a:solidFill>
              <a:srgbClr val="FEB06A"/>
            </a:solidFill>
          </p:spPr>
        </p:sp>
      </p:gr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29281" y="4047046"/>
            <a:ext cx="4750130" cy="4114800"/>
          </a:xfrm>
          <a:prstGeom prst="rect">
            <a:avLst/>
          </a:prstGeom>
        </p:spPr>
      </p:pic>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227711" y="4047046"/>
            <a:ext cx="4750130" cy="4114800"/>
          </a:xfrm>
          <a:prstGeom prst="rect">
            <a:avLst/>
          </a:prstGeom>
        </p:spPr>
      </p:pic>
      <p:sp>
        <p:nvSpPr>
          <p:cNvPr id="10" name="AutoShape 10"/>
          <p:cNvSpPr/>
          <p:nvPr/>
        </p:nvSpPr>
        <p:spPr>
          <a:xfrm>
            <a:off x="9827299" y="5086350"/>
            <a:ext cx="7432001" cy="0"/>
          </a:xfrm>
          <a:prstGeom prst="line">
            <a:avLst/>
          </a:prstGeom>
          <a:ln w="114300" cap="rnd">
            <a:solidFill>
              <a:srgbClr val="000000"/>
            </a:solidFill>
            <a:prstDash val="solid"/>
            <a:headEnd type="none" w="sm" len="sm"/>
            <a:tailEnd type="none" w="sm" len="sm"/>
          </a:ln>
        </p:spPr>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804346" y="5889127"/>
            <a:ext cx="2521295" cy="2184071"/>
          </a:xfrm>
          <a:prstGeom prst="rect">
            <a:avLst/>
          </a:prstGeom>
        </p:spPr>
      </p:pic>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98143" y="5889127"/>
            <a:ext cx="2623630" cy="2272719"/>
          </a:xfrm>
          <a:prstGeom prst="rect">
            <a:avLst/>
          </a:prstGeom>
        </p:spPr>
      </p:pic>
      <p:sp>
        <p:nvSpPr>
          <p:cNvPr id="13" name="AutoShape 13"/>
          <p:cNvSpPr/>
          <p:nvPr/>
        </p:nvSpPr>
        <p:spPr>
          <a:xfrm rot="-2089443">
            <a:off x="13417371" y="7280267"/>
            <a:ext cx="1334672" cy="0"/>
          </a:xfrm>
          <a:prstGeom prst="line">
            <a:avLst/>
          </a:prstGeom>
          <a:ln w="114300" cap="rnd">
            <a:solidFill>
              <a:srgbClr val="000000"/>
            </a:solidFill>
            <a:prstDash val="solid"/>
            <a:headEnd type="none" w="sm" len="sm"/>
            <a:tailEnd type="triangle" w="lg" len="med"/>
          </a:ln>
        </p:spPr>
      </p:sp>
      <p:sp>
        <p:nvSpPr>
          <p:cNvPr id="14" name="AutoShape 14"/>
          <p:cNvSpPr/>
          <p:nvPr/>
        </p:nvSpPr>
        <p:spPr>
          <a:xfrm rot="-8675044">
            <a:off x="11915991" y="7259860"/>
            <a:ext cx="1245954" cy="0"/>
          </a:xfrm>
          <a:prstGeom prst="line">
            <a:avLst/>
          </a:prstGeom>
          <a:ln w="114300" cap="rnd">
            <a:solidFill>
              <a:srgbClr val="000000"/>
            </a:solidFill>
            <a:prstDash val="solid"/>
            <a:headEnd type="none" w="sm" len="sm"/>
            <a:tailEnd type="triangle" w="lg" len="med"/>
          </a:ln>
        </p:spPr>
      </p:sp>
      <p:grpSp>
        <p:nvGrpSpPr>
          <p:cNvPr id="15" name="Group 15"/>
          <p:cNvGrpSpPr>
            <a:grpSpLocks noChangeAspect="1"/>
          </p:cNvGrpSpPr>
          <p:nvPr/>
        </p:nvGrpSpPr>
        <p:grpSpPr>
          <a:xfrm>
            <a:off x="12385484" y="6601671"/>
            <a:ext cx="1699223" cy="1471527"/>
            <a:chOff x="0" y="0"/>
            <a:chExt cx="6350000" cy="5499100"/>
          </a:xfrm>
        </p:grpSpPr>
        <p:sp>
          <p:nvSpPr>
            <p:cNvPr id="16" name="Freeform 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DAF1F1"/>
            </a:solidFill>
          </p:spPr>
        </p:sp>
      </p:grpSp>
      <p:sp>
        <p:nvSpPr>
          <p:cNvPr id="17" name="Footer Placeholder 16">
            <a:extLst>
              <a:ext uri="{FF2B5EF4-FFF2-40B4-BE49-F238E27FC236}">
                <a16:creationId xmlns:a16="http://schemas.microsoft.com/office/drawing/2014/main" id="{07079F87-73DC-EE4E-8778-317612B8B67B}"/>
              </a:ext>
            </a:extLst>
          </p:cNvPr>
          <p:cNvSpPr>
            <a:spLocks noGrp="1"/>
          </p:cNvSpPr>
          <p:nvPr>
            <p:ph type="ftr" sz="quarter" idx="11"/>
          </p:nvPr>
        </p:nvSpPr>
        <p:spPr>
          <a:xfrm>
            <a:off x="15240000" y="9677791"/>
            <a:ext cx="2895600" cy="365125"/>
          </a:xfrm>
        </p:spPr>
        <p:txBody>
          <a:bodyPr/>
          <a:lstStyle/>
          <a:p>
            <a:r>
              <a:rPr lang="en-US" dirty="0"/>
              <a:t>Difficult Conversations with Children ©</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A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2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568821" y="-650944"/>
            <a:ext cx="5719179" cy="5719179"/>
          </a:xfrm>
          <a:prstGeom prst="rect">
            <a:avLst/>
          </a:prstGeom>
        </p:spPr>
      </p:pic>
      <p:sp>
        <p:nvSpPr>
          <p:cNvPr id="3" name="AutoShape 3"/>
          <p:cNvSpPr/>
          <p:nvPr/>
        </p:nvSpPr>
        <p:spPr>
          <a:xfrm>
            <a:off x="0" y="9286680"/>
            <a:ext cx="18288000" cy="1231388"/>
          </a:xfrm>
          <a:prstGeom prst="rect">
            <a:avLst/>
          </a:prstGeom>
          <a:solidFill>
            <a:srgbClr val="4D5379"/>
          </a:solidFill>
        </p:spPr>
      </p:sp>
      <p:sp>
        <p:nvSpPr>
          <p:cNvPr id="4" name="TextBox 4"/>
          <p:cNvSpPr txBox="1"/>
          <p:nvPr/>
        </p:nvSpPr>
        <p:spPr>
          <a:xfrm>
            <a:off x="2483827" y="911613"/>
            <a:ext cx="7955573" cy="1933991"/>
          </a:xfrm>
          <a:prstGeom prst="rect">
            <a:avLst/>
          </a:prstGeom>
        </p:spPr>
        <p:txBody>
          <a:bodyPr anchor="t" bIns="0" lIns="0" rIns="0" rtlCol="0" tIns="0" wrap="square">
            <a:spAutoFit/>
          </a:bodyPr>
          <a:lstStyle/>
          <a:p>
            <a:pPr algn="l">
              <a:lnSpc>
                <a:spcPts val="5132"/>
              </a:lnSpc>
            </a:pPr>
            <a:r>
              <a:rPr dirty="0" lang="en-US" spc="256" sz="4000">
                <a:solidFill>
                  <a:srgbClr val="363633"/>
                </a:solidFill>
                <a:latin typeface="+mj-lt"/>
              </a:rPr>
              <a:t>WHAT CHILDREN AND YOUNG PEOPLE TELL US ABOUT ADULTS AND DIFFICULT CONVERSATIONS </a:t>
            </a:r>
          </a:p>
        </p:txBody>
      </p:sp>
      <p:pic>
        <p:nvPicPr>
          <p:cNvPr id="5" name="Picture 5"/>
          <p:cNvPicPr>
            <a:picLocks noChangeAspect="1"/>
          </p:cNvPicPr>
          <p:nvPr/>
        </p:nvPicPr>
        <p:blipFill>
          <a:blip r:embed="rId5">
            <a:alphaModFix amt="43000"/>
          </a:blip>
          <a:srcRect b="42" t="28"/>
          <a:stretch>
            <a:fillRect/>
          </a:stretch>
        </p:blipFill>
        <p:spPr>
          <a:xfrm>
            <a:off x="14123094" y="0"/>
            <a:ext cx="4164906" cy="3737624"/>
          </a:xfrm>
          <a:prstGeom prst="rect">
            <a:avLst/>
          </a:prstGeom>
        </p:spPr>
      </p:pic>
      <p:sp>
        <p:nvSpPr>
          <p:cNvPr id="6" name="TextBox 6"/>
          <p:cNvSpPr txBox="1"/>
          <p:nvPr/>
        </p:nvSpPr>
        <p:spPr>
          <a:xfrm>
            <a:off x="1921647" y="3663300"/>
            <a:ext cx="15337653" cy="5098640"/>
          </a:xfrm>
          <a:prstGeom prst="rect">
            <a:avLst/>
          </a:prstGeom>
        </p:spPr>
        <p:txBody>
          <a:bodyPr anchor="t" bIns="0" lIns="0" rIns="0" rtlCol="0" tIns="0">
            <a:spAutoFit/>
          </a:bodyPr>
          <a:lstStyle/>
          <a:p>
            <a:pPr indent="-310178" lvl="1" marL="620356">
              <a:lnSpc>
                <a:spcPts val="4022"/>
              </a:lnSpc>
              <a:buFont typeface="Arial"/>
              <a:buChar char="•"/>
            </a:pPr>
            <a:r>
              <a:rPr dirty="0" lang="en-US" sz="2873">
                <a:solidFill>
                  <a:srgbClr val="363633"/>
                </a:solidFill>
                <a:latin typeface="+mj-lt"/>
              </a:rPr>
              <a:t>many feel adults are "dancing around the issues"</a:t>
            </a:r>
          </a:p>
          <a:p>
            <a:pPr indent="-310178" lvl="1" marL="620356">
              <a:lnSpc>
                <a:spcPts val="4022"/>
              </a:lnSpc>
              <a:buFont typeface="Arial"/>
              <a:buChar char="•"/>
            </a:pPr>
            <a:r>
              <a:rPr dirty="0" lang="en-US" sz="2873">
                <a:solidFill>
                  <a:srgbClr val="363633"/>
                </a:solidFill>
                <a:latin typeface="+mj-lt"/>
              </a:rPr>
              <a:t>when they have chosen to talk to someone they knew and feel comfortable with, being told to talk to another adult (largely due, often wrongly, to safeguarding  and other fears) </a:t>
            </a:r>
          </a:p>
          <a:p>
            <a:pPr indent="-310178" lvl="1" marL="620356">
              <a:lnSpc>
                <a:spcPts val="4022"/>
              </a:lnSpc>
              <a:buFont typeface="Arial"/>
              <a:buChar char="•"/>
            </a:pPr>
            <a:r>
              <a:rPr dirty="0" lang="en-US" sz="2873">
                <a:solidFill>
                  <a:srgbClr val="363633"/>
                </a:solidFill>
                <a:latin typeface="+mj-lt"/>
              </a:rPr>
              <a:t>"Having difficult conversations - it's never straight to the point, it's always a long-winded process" </a:t>
            </a:r>
          </a:p>
          <a:p>
            <a:pPr indent="-310178" lvl="1" marL="620356">
              <a:lnSpc>
                <a:spcPts val="4022"/>
              </a:lnSpc>
              <a:buFont typeface="Arial"/>
              <a:buChar char="•"/>
            </a:pPr>
            <a:r>
              <a:rPr dirty="0" lang="en-US" sz="2873">
                <a:solidFill>
                  <a:srgbClr val="363633"/>
                </a:solidFill>
                <a:latin typeface="+mj-lt"/>
              </a:rPr>
              <a:t>"my dad hesitates a lot, so it's like he doesn't know" </a:t>
            </a:r>
          </a:p>
          <a:p>
            <a:pPr indent="-310178" lvl="1" marL="620356">
              <a:lnSpc>
                <a:spcPts val="4022"/>
              </a:lnSpc>
              <a:buFont typeface="Arial"/>
              <a:buChar char="•"/>
            </a:pPr>
            <a:r>
              <a:rPr dirty="0" lang="en-US" sz="2873">
                <a:solidFill>
                  <a:srgbClr val="363633"/>
                </a:solidFill>
                <a:latin typeface="+mj-lt"/>
              </a:rPr>
              <a:t>"I feel really bad because even she didn't realise we were going to be with her for such a long time" - guilt about already being a burden to a foster carer.</a:t>
            </a:r>
          </a:p>
          <a:p>
            <a:pPr algn="ctr">
              <a:lnSpc>
                <a:spcPts val="4022"/>
              </a:lnSpc>
            </a:pPr>
            <a:endParaRPr dirty="0" lang="en-US" sz="2873">
              <a:solidFill>
                <a:srgbClr val="363633"/>
              </a:solidFill>
              <a:latin typeface="+mj-lt"/>
            </a:endParaRPr>
          </a:p>
          <a:p>
            <a:pPr algn="ctr">
              <a:lnSpc>
                <a:spcPts val="4022"/>
              </a:lnSpc>
            </a:pPr>
            <a:endParaRPr dirty="0" lang="en-US" sz="2873">
              <a:solidFill>
                <a:srgbClr val="363633"/>
              </a:solidFill>
              <a:latin typeface="+mj-lt"/>
            </a:endParaRPr>
          </a:p>
          <a:p>
            <a:pPr algn="ctr">
              <a:lnSpc>
                <a:spcPts val="4022"/>
              </a:lnSpc>
              <a:spcBef>
                <a:spcPct val="0"/>
              </a:spcBef>
            </a:pPr>
            <a:endParaRPr dirty="0" lang="en-US" sz="2873">
              <a:solidFill>
                <a:srgbClr val="363633"/>
              </a:solidFill>
              <a:latin typeface="+mj-lt"/>
            </a:endParaRPr>
          </a:p>
        </p:txBody>
      </p:sp>
      <p:sp>
        <p:nvSpPr>
          <p:cNvPr id="7" name="Footer Placeholder 6">
            <a:extLst>
              <a:ext uri="{FF2B5EF4-FFF2-40B4-BE49-F238E27FC236}">
                <a16:creationId xmlns:a16="http://schemas.microsoft.com/office/drawing/2014/main" id="{7DC7BC3C-30EB-8A46-9B48-F600D4C3C44F}"/>
              </a:ext>
            </a:extLst>
          </p:cNvPr>
          <p:cNvSpPr>
            <a:spLocks noGrp="1"/>
          </p:cNvSpPr>
          <p:nvPr>
            <p:ph idx="11" sz="quarter" type="ftr"/>
          </p:nvPr>
        </p:nvSpPr>
        <p:spPr>
          <a:xfrm>
            <a:off x="15087600" y="9677615"/>
            <a:ext cx="2895600" cy="365125"/>
          </a:xfrm>
        </p:spPr>
        <p:txBody>
          <a:bodyPr/>
          <a:lstStyle/>
          <a:p>
            <a:r>
              <a:rPr dirty="0" lang="en-US"/>
              <a:t>Difficult Conversations with Children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D5379"/>
        </a:solidFill>
        <a:effectLst/>
      </p:bgPr>
    </p:bg>
    <p:spTree>
      <p:nvGrpSpPr>
        <p:cNvPr id="1" name=""/>
        <p:cNvGrpSpPr/>
        <p:nvPr/>
      </p:nvGrpSpPr>
      <p:grpSpPr>
        <a:xfrm>
          <a:off x="0" y="0"/>
          <a:ext cx="0" cy="0"/>
          <a:chOff x="0" y="0"/>
          <a:chExt cx="0" cy="0"/>
        </a:xfrm>
      </p:grpSpPr>
      <p:sp>
        <p:nvSpPr>
          <p:cNvPr id="2" name="TextBox 2"/>
          <p:cNvSpPr txBox="1"/>
          <p:nvPr/>
        </p:nvSpPr>
        <p:spPr>
          <a:xfrm>
            <a:off x="3314700" y="895350"/>
            <a:ext cx="7658100" cy="1154868"/>
          </a:xfrm>
          <a:prstGeom prst="rect">
            <a:avLst/>
          </a:prstGeom>
        </p:spPr>
        <p:txBody>
          <a:bodyPr wrap="square" lIns="0" tIns="0" rIns="0" bIns="0" rtlCol="0" anchor="t">
            <a:spAutoFit/>
          </a:bodyPr>
          <a:lstStyle/>
          <a:p>
            <a:pPr algn="ctr">
              <a:lnSpc>
                <a:spcPts val="9575"/>
              </a:lnSpc>
              <a:spcBef>
                <a:spcPct val="0"/>
              </a:spcBef>
            </a:pPr>
            <a:r>
              <a:rPr lang="en-US" sz="6839" dirty="0">
                <a:solidFill>
                  <a:srgbClr val="FFFFFF"/>
                </a:solidFill>
                <a:latin typeface="+mj-lt"/>
              </a:rPr>
              <a:t>Strengths Inventory </a:t>
            </a:r>
          </a:p>
        </p:txBody>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334607" y="-962135"/>
            <a:ext cx="6066415" cy="6066415"/>
          </a:xfrm>
          <a:prstGeom prst="rect">
            <a:avLst/>
          </a:prstGeom>
        </p:spPr>
      </p:pic>
      <p:pic>
        <p:nvPicPr>
          <p:cNvPr id="4" name="Picture 4"/>
          <p:cNvPicPr>
            <a:picLocks noChangeAspect="1"/>
          </p:cNvPicPr>
          <p:nvPr/>
        </p:nvPicPr>
        <p:blipFill>
          <a:blip r:embed="rId5"/>
          <a:srcRect/>
          <a:stretch>
            <a:fillRect/>
          </a:stretch>
        </p:blipFill>
        <p:spPr>
          <a:xfrm>
            <a:off x="3524105" y="2939517"/>
            <a:ext cx="5355476" cy="3574780"/>
          </a:xfrm>
          <a:prstGeom prst="rect">
            <a:avLst/>
          </a:prstGeom>
        </p:spPr>
      </p:pic>
      <p:pic>
        <p:nvPicPr>
          <p:cNvPr id="5" name="Picture 5"/>
          <p:cNvPicPr>
            <a:picLocks noChangeAspect="1"/>
          </p:cNvPicPr>
          <p:nvPr/>
        </p:nvPicPr>
        <p:blipFill>
          <a:blip r:embed="rId6"/>
          <a:srcRect/>
          <a:stretch>
            <a:fillRect/>
          </a:stretch>
        </p:blipFill>
        <p:spPr>
          <a:xfrm>
            <a:off x="9695913" y="2939517"/>
            <a:ext cx="5277387" cy="3522656"/>
          </a:xfrm>
          <a:prstGeom prst="rect">
            <a:avLst/>
          </a:prstGeom>
        </p:spPr>
      </p:pic>
      <p:sp>
        <p:nvSpPr>
          <p:cNvPr id="6" name="TextBox 6"/>
          <p:cNvSpPr txBox="1"/>
          <p:nvPr/>
        </p:nvSpPr>
        <p:spPr>
          <a:xfrm>
            <a:off x="4247629" y="8025297"/>
            <a:ext cx="9792741" cy="473335"/>
          </a:xfrm>
          <a:prstGeom prst="rect">
            <a:avLst/>
          </a:prstGeom>
        </p:spPr>
        <p:txBody>
          <a:bodyPr lIns="0" tIns="0" rIns="0" bIns="0" rtlCol="0" anchor="t">
            <a:spAutoFit/>
          </a:bodyPr>
          <a:lstStyle/>
          <a:p>
            <a:pPr algn="ctr">
              <a:lnSpc>
                <a:spcPts val="3823"/>
              </a:lnSpc>
              <a:spcBef>
                <a:spcPct val="0"/>
              </a:spcBef>
            </a:pPr>
            <a:r>
              <a:rPr lang="en-US" sz="2730">
                <a:solidFill>
                  <a:srgbClr val="FFFFFF"/>
                </a:solidFill>
                <a:latin typeface="+mj-lt"/>
              </a:rPr>
              <a:t>What are your relational and conversation super-powers? </a:t>
            </a:r>
          </a:p>
        </p:txBody>
      </p:sp>
      <p:sp>
        <p:nvSpPr>
          <p:cNvPr id="7" name="TextBox 7"/>
          <p:cNvSpPr txBox="1"/>
          <p:nvPr/>
        </p:nvSpPr>
        <p:spPr>
          <a:xfrm>
            <a:off x="6981118" y="7089112"/>
            <a:ext cx="4325764" cy="473335"/>
          </a:xfrm>
          <a:prstGeom prst="rect">
            <a:avLst/>
          </a:prstGeom>
        </p:spPr>
        <p:txBody>
          <a:bodyPr lIns="0" tIns="0" rIns="0" bIns="0" rtlCol="0" anchor="t">
            <a:spAutoFit/>
          </a:bodyPr>
          <a:lstStyle/>
          <a:p>
            <a:pPr algn="ctr">
              <a:lnSpc>
                <a:spcPts val="3823"/>
              </a:lnSpc>
              <a:spcBef>
                <a:spcPct val="0"/>
              </a:spcBef>
            </a:pPr>
            <a:r>
              <a:rPr lang="en-US" sz="2730">
                <a:solidFill>
                  <a:srgbClr val="FFFFFF"/>
                </a:solidFill>
                <a:latin typeface="+mj-lt"/>
              </a:rPr>
              <a:t>What are your strengths? </a:t>
            </a:r>
          </a:p>
        </p:txBody>
      </p:sp>
      <p:sp>
        <p:nvSpPr>
          <p:cNvPr id="8" name="AutoShape 8"/>
          <p:cNvSpPr/>
          <p:nvPr/>
        </p:nvSpPr>
        <p:spPr>
          <a:xfrm>
            <a:off x="-1" y="9073447"/>
            <a:ext cx="18288000" cy="1217324"/>
          </a:xfrm>
          <a:prstGeom prst="rect">
            <a:avLst/>
          </a:prstGeom>
          <a:solidFill>
            <a:srgbClr val="1F7F95"/>
          </a:solidFill>
        </p:spPr>
        <p:txBody>
          <a:bodyPr/>
          <a:lstStyle/>
          <a:p>
            <a:endParaRPr lang="en-GB" dirty="0"/>
          </a:p>
        </p:txBody>
      </p:sp>
      <p:sp>
        <p:nvSpPr>
          <p:cNvPr id="9" name="Footer Placeholder 8">
            <a:extLst>
              <a:ext uri="{FF2B5EF4-FFF2-40B4-BE49-F238E27FC236}">
                <a16:creationId xmlns:a16="http://schemas.microsoft.com/office/drawing/2014/main" id="{BD1747A6-EB52-8544-8BD1-1616D660748E}"/>
              </a:ext>
            </a:extLst>
          </p:cNvPr>
          <p:cNvSpPr>
            <a:spLocks noGrp="1"/>
          </p:cNvSpPr>
          <p:nvPr>
            <p:ph type="ftr" sz="quarter" idx="11"/>
          </p:nvPr>
        </p:nvSpPr>
        <p:spPr>
          <a:xfrm>
            <a:off x="14973300" y="9499546"/>
            <a:ext cx="2895600" cy="365125"/>
          </a:xfrm>
        </p:spPr>
        <p:txBody>
          <a:bodyPr/>
          <a:lstStyle/>
          <a:p>
            <a:r>
              <a:rPr lang="en-US" dirty="0">
                <a:solidFill>
                  <a:schemeClr val="bg1">
                    <a:lumMod val="95000"/>
                  </a:schemeClr>
                </a:solidFill>
              </a:rPr>
              <a:t>Difficult Conversations with Children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F7F95"/>
        </a:solidFill>
        <a:effectLst/>
      </p:bgPr>
    </p:bg>
    <p:spTree>
      <p:nvGrpSpPr>
        <p:cNvPr id="1" name=""/>
        <p:cNvGrpSpPr/>
        <p:nvPr/>
      </p:nvGrpSpPr>
      <p:grpSpPr>
        <a:xfrm>
          <a:off x="0" y="0"/>
          <a:ext cx="0" cy="0"/>
          <a:chOff x="0" y="0"/>
          <a:chExt cx="0" cy="0"/>
        </a:xfrm>
      </p:grpSpPr>
      <p:sp>
        <p:nvSpPr>
          <p:cNvPr id="2" name="AutoShape 2"/>
          <p:cNvSpPr/>
          <p:nvPr/>
        </p:nvSpPr>
        <p:spPr>
          <a:xfrm>
            <a:off x="0" y="9069676"/>
            <a:ext cx="18288000" cy="1217324"/>
          </a:xfrm>
          <a:prstGeom prst="rect">
            <a:avLst/>
          </a:prstGeom>
          <a:solidFill>
            <a:srgbClr val="4D5379"/>
          </a:solidFill>
        </p:spPr>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221585" y="-922915"/>
            <a:ext cx="6066415" cy="6066415"/>
          </a:xfrm>
          <a:prstGeom prst="rect">
            <a:avLst/>
          </a:prstGeom>
        </p:spPr>
      </p:pic>
      <p:grpSp>
        <p:nvGrpSpPr>
          <p:cNvPr id="4" name="Group 4"/>
          <p:cNvGrpSpPr/>
          <p:nvPr/>
        </p:nvGrpSpPr>
        <p:grpSpPr>
          <a:xfrm>
            <a:off x="1757718" y="1212879"/>
            <a:ext cx="12339397" cy="7849292"/>
            <a:chOff x="0" y="123825"/>
            <a:chExt cx="16452529" cy="10465723"/>
          </a:xfrm>
        </p:grpSpPr>
        <p:sp>
          <p:nvSpPr>
            <p:cNvPr id="5" name="TextBox 5"/>
            <p:cNvSpPr txBox="1"/>
            <p:nvPr/>
          </p:nvSpPr>
          <p:spPr>
            <a:xfrm>
              <a:off x="0" y="123825"/>
              <a:ext cx="16452529" cy="1044988"/>
            </a:xfrm>
            <a:prstGeom prst="rect">
              <a:avLst/>
            </a:prstGeom>
          </p:spPr>
          <p:txBody>
            <a:bodyPr lIns="0" tIns="0" rIns="0" bIns="0" rtlCol="0" anchor="t">
              <a:spAutoFit/>
            </a:bodyPr>
            <a:lstStyle/>
            <a:p>
              <a:pPr algn="l">
                <a:lnSpc>
                  <a:spcPts val="6599"/>
                </a:lnSpc>
              </a:pPr>
              <a:r>
                <a:rPr lang="en-US" sz="4400" spc="329" dirty="0">
                  <a:solidFill>
                    <a:srgbClr val="FFFFFF"/>
                  </a:solidFill>
                  <a:latin typeface="+mj-lt"/>
                </a:rPr>
                <a:t>USING STRENGTHS TO OVERCOME TRIGGERS</a:t>
              </a:r>
            </a:p>
          </p:txBody>
        </p:sp>
        <p:sp>
          <p:nvSpPr>
            <p:cNvPr id="6" name="TextBox 6"/>
            <p:cNvSpPr txBox="1"/>
            <p:nvPr/>
          </p:nvSpPr>
          <p:spPr>
            <a:xfrm>
              <a:off x="0" y="2921124"/>
              <a:ext cx="16452529" cy="7668424"/>
            </a:xfrm>
            <a:prstGeom prst="rect">
              <a:avLst/>
            </a:prstGeom>
          </p:spPr>
          <p:txBody>
            <a:bodyPr lIns="0" tIns="0" rIns="0" bIns="0" rtlCol="0" anchor="t">
              <a:spAutoFit/>
            </a:bodyPr>
            <a:lstStyle/>
            <a:p>
              <a:pPr>
                <a:lnSpc>
                  <a:spcPts val="4098"/>
                </a:lnSpc>
              </a:pPr>
              <a:r>
                <a:rPr lang="en-US" sz="2927" dirty="0">
                  <a:solidFill>
                    <a:srgbClr val="FFFFFF"/>
                  </a:solidFill>
                  <a:latin typeface="+mj-lt"/>
                </a:rPr>
                <a:t>On your own think about your own life for a couple of  minutes.   </a:t>
              </a:r>
            </a:p>
            <a:p>
              <a:pPr>
                <a:lnSpc>
                  <a:spcPts val="4098"/>
                </a:lnSpc>
              </a:pPr>
              <a:r>
                <a:rPr lang="en-US" sz="2927" dirty="0">
                  <a:solidFill>
                    <a:srgbClr val="FFFFFF"/>
                  </a:solidFill>
                  <a:latin typeface="+mj-lt"/>
                </a:rPr>
                <a:t>- From what you know about trauma are there any beliefs, behaviours, or other characteristics you might be bringing forward into your own parenting? </a:t>
              </a:r>
            </a:p>
            <a:p>
              <a:pPr>
                <a:lnSpc>
                  <a:spcPts val="4098"/>
                </a:lnSpc>
              </a:pPr>
              <a:r>
                <a:rPr lang="en-US" sz="2927" dirty="0">
                  <a:solidFill>
                    <a:srgbClr val="FFFFFF"/>
                  </a:solidFill>
                  <a:latin typeface="+mj-lt"/>
                </a:rPr>
                <a:t>- Are there any that may be holding you back from having conversations about your child's past?</a:t>
              </a:r>
            </a:p>
            <a:p>
              <a:pPr>
                <a:lnSpc>
                  <a:spcPts val="4098"/>
                </a:lnSpc>
              </a:pPr>
              <a:endParaRPr lang="en-US" sz="2927" dirty="0">
                <a:solidFill>
                  <a:srgbClr val="FFFFFF"/>
                </a:solidFill>
                <a:latin typeface="+mj-lt"/>
              </a:endParaRPr>
            </a:p>
            <a:p>
              <a:pPr>
                <a:lnSpc>
                  <a:spcPts val="4098"/>
                </a:lnSpc>
              </a:pPr>
              <a:r>
                <a:rPr lang="en-US" sz="2927" dirty="0">
                  <a:solidFill>
                    <a:srgbClr val="FFFFFF"/>
                  </a:solidFill>
                  <a:latin typeface="+mj-lt"/>
                </a:rPr>
                <a:t>In pairs have a chat about your fears and how your strengths might help you .  What do you notice that you can share with the group? </a:t>
              </a:r>
            </a:p>
            <a:p>
              <a:pPr>
                <a:lnSpc>
                  <a:spcPts val="4098"/>
                </a:lnSpc>
              </a:pPr>
              <a:endParaRPr lang="en-US" sz="2927" dirty="0">
                <a:solidFill>
                  <a:srgbClr val="FFFFFF"/>
                </a:solidFill>
                <a:latin typeface="+mj-lt"/>
              </a:endParaRPr>
            </a:p>
            <a:p>
              <a:pPr>
                <a:lnSpc>
                  <a:spcPts val="4098"/>
                </a:lnSpc>
              </a:pPr>
              <a:endParaRPr lang="en-US" sz="2927" dirty="0">
                <a:solidFill>
                  <a:srgbClr val="FFFFFF"/>
                </a:solidFill>
                <a:latin typeface="+mj-lt"/>
              </a:endParaRPr>
            </a:p>
            <a:p>
              <a:pPr algn="l">
                <a:lnSpc>
                  <a:spcPts val="4098"/>
                </a:lnSpc>
              </a:pPr>
              <a:endParaRPr lang="en-US" sz="2927" dirty="0">
                <a:solidFill>
                  <a:srgbClr val="FFFFFF"/>
                </a:solidFill>
                <a:latin typeface="+mj-lt"/>
              </a:endParaRPr>
            </a:p>
          </p:txBody>
        </p:sp>
        <p:sp>
          <p:nvSpPr>
            <p:cNvPr id="7" name="AutoShape 7"/>
            <p:cNvSpPr/>
            <p:nvPr/>
          </p:nvSpPr>
          <p:spPr>
            <a:xfrm>
              <a:off x="0" y="1654999"/>
              <a:ext cx="2083317" cy="217012"/>
            </a:xfrm>
            <a:prstGeom prst="rect">
              <a:avLst/>
            </a:prstGeom>
            <a:solidFill>
              <a:srgbClr val="FEB06A"/>
            </a:solidFill>
          </p:spPr>
        </p:sp>
      </p:grpSp>
      <p:sp>
        <p:nvSpPr>
          <p:cNvPr id="9" name="Footer Placeholder 8">
            <a:extLst>
              <a:ext uri="{FF2B5EF4-FFF2-40B4-BE49-F238E27FC236}">
                <a16:creationId xmlns:a16="http://schemas.microsoft.com/office/drawing/2014/main" id="{1A3420FC-0FF7-9543-A6CC-F5BF08584E5E}"/>
              </a:ext>
            </a:extLst>
          </p:cNvPr>
          <p:cNvSpPr txBox="1">
            <a:spLocks/>
          </p:cNvSpPr>
          <p:nvPr/>
        </p:nvSpPr>
        <p:spPr>
          <a:xfrm>
            <a:off x="15082482" y="9495775"/>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95000"/>
                  </a:schemeClr>
                </a:solidFill>
              </a:rPr>
              <a:t>Difficult Conversations with Children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4D537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221585" y="-922915"/>
            <a:ext cx="6066415" cy="6066415"/>
          </a:xfrm>
          <a:prstGeom prst="rect">
            <a:avLst/>
          </a:prstGeom>
        </p:spPr>
      </p:pic>
      <p:pic>
        <p:nvPicPr>
          <p:cNvPr id="3" name="Picture 3"/>
          <p:cNvPicPr>
            <a:picLocks noChangeAspect="1"/>
          </p:cNvPicPr>
          <p:nvPr/>
        </p:nvPicPr>
        <p:blipFill>
          <a:blip r:embed="rId5">
            <a:alphaModFix amt="31999"/>
          </a:blip>
          <a:srcRect r="3"/>
          <a:stretch>
            <a:fillRect/>
          </a:stretch>
        </p:blipFill>
        <p:spPr>
          <a:xfrm>
            <a:off x="-2057400" y="19050"/>
            <a:ext cx="13166730" cy="9423102"/>
          </a:xfrm>
          <a:prstGeom prst="rect">
            <a:avLst/>
          </a:prstGeom>
        </p:spPr>
      </p:pic>
      <p:sp>
        <p:nvSpPr>
          <p:cNvPr id="4" name="TextBox 4"/>
          <p:cNvSpPr txBox="1"/>
          <p:nvPr/>
        </p:nvSpPr>
        <p:spPr>
          <a:xfrm>
            <a:off x="5955160" y="3639156"/>
            <a:ext cx="10828095" cy="5730864"/>
          </a:xfrm>
          <a:prstGeom prst="rect">
            <a:avLst/>
          </a:prstGeom>
        </p:spPr>
        <p:txBody>
          <a:bodyPr anchor="t" bIns="0" lIns="0" rIns="0" rtlCol="0" tIns="0">
            <a:spAutoFit/>
          </a:bodyPr>
          <a:lstStyle/>
          <a:p>
            <a:pPr>
              <a:lnSpc>
                <a:spcPts val="4572"/>
              </a:lnSpc>
            </a:pPr>
            <a:r>
              <a:rPr dirty="0" lang="en-US" sz="2893">
                <a:solidFill>
                  <a:srgbClr val="FEB06A"/>
                </a:solidFill>
                <a:latin typeface="+mj-lt"/>
              </a:rPr>
              <a:t>TIP 1</a:t>
            </a:r>
            <a:r>
              <a:rPr dirty="0" lang="en-US" sz="2893">
                <a:solidFill>
                  <a:srgbClr val="FFFFFF"/>
                </a:solidFill>
                <a:latin typeface="+mj-lt"/>
              </a:rPr>
              <a:t>    Where you use your natural strengths you will be more relaxed and so come across as authentic</a:t>
            </a:r>
          </a:p>
          <a:p>
            <a:pPr>
              <a:lnSpc>
                <a:spcPts val="4572"/>
              </a:lnSpc>
            </a:pPr>
            <a:endParaRPr dirty="0" lang="en-US" sz="2893">
              <a:solidFill>
                <a:srgbClr val="FFFFFF"/>
              </a:solidFill>
              <a:latin typeface="+mj-lt"/>
            </a:endParaRPr>
          </a:p>
          <a:p>
            <a:pPr>
              <a:lnSpc>
                <a:spcPts val="4688"/>
              </a:lnSpc>
            </a:pPr>
            <a:r>
              <a:rPr dirty="0" lang="en-US" sz="2893">
                <a:solidFill>
                  <a:srgbClr val="FEB06A"/>
                </a:solidFill>
                <a:latin typeface="+mj-lt"/>
              </a:rPr>
              <a:t>TIP 2 </a:t>
            </a:r>
            <a:r>
              <a:rPr dirty="0" lang="en-US" sz="2893">
                <a:solidFill>
                  <a:srgbClr val="FFFFFF"/>
                </a:solidFill>
                <a:latin typeface="+mj-lt"/>
              </a:rPr>
              <a:t>   Throughout this course, in the reflection time, consider your strengths - what suits you most out of that module?  What matches your natural strengths? </a:t>
            </a:r>
          </a:p>
          <a:p>
            <a:pPr>
              <a:lnSpc>
                <a:spcPts val="4688"/>
              </a:lnSpc>
            </a:pPr>
            <a:endParaRPr dirty="0" lang="en-US" sz="2893">
              <a:solidFill>
                <a:srgbClr val="FFFFFF"/>
              </a:solidFill>
              <a:latin typeface="+mj-lt"/>
            </a:endParaRPr>
          </a:p>
          <a:p>
            <a:pPr>
              <a:lnSpc>
                <a:spcPts val="3559"/>
              </a:lnSpc>
            </a:pPr>
            <a:r>
              <a:rPr dirty="0" lang="en-US" sz="2893">
                <a:solidFill>
                  <a:srgbClr val="FEB06A"/>
                </a:solidFill>
                <a:latin typeface="+mj-lt"/>
              </a:rPr>
              <a:t>TIP 3</a:t>
            </a:r>
            <a:r>
              <a:rPr dirty="0" lang="en-US" sz="2893">
                <a:solidFill>
                  <a:srgbClr val="FFFFFF"/>
                </a:solidFill>
                <a:latin typeface="+mj-lt"/>
              </a:rPr>
              <a:t>    Relax - be confident - its the main thing our children want from us.   </a:t>
            </a:r>
          </a:p>
          <a:p>
            <a:pPr>
              <a:lnSpc>
                <a:spcPts val="5522"/>
              </a:lnSpc>
            </a:pPr>
            <a:endParaRPr dirty="0" lang="en-US" sz="2893">
              <a:solidFill>
                <a:srgbClr val="FFFFFF"/>
              </a:solidFill>
              <a:latin typeface="+mj-lt"/>
            </a:endParaRPr>
          </a:p>
        </p:txBody>
      </p:sp>
      <p:grpSp>
        <p:nvGrpSpPr>
          <p:cNvPr id="5" name="Group 5"/>
          <p:cNvGrpSpPr/>
          <p:nvPr/>
        </p:nvGrpSpPr>
        <p:grpSpPr>
          <a:xfrm>
            <a:off x="6657317" y="839572"/>
            <a:ext cx="9423781" cy="4137082"/>
            <a:chOff x="0" y="161925"/>
            <a:chExt cx="12565042" cy="5516110"/>
          </a:xfrm>
        </p:grpSpPr>
        <p:sp>
          <p:nvSpPr>
            <p:cNvPr id="6" name="TextBox 6"/>
            <p:cNvSpPr txBox="1"/>
            <p:nvPr/>
          </p:nvSpPr>
          <p:spPr>
            <a:xfrm>
              <a:off x="0" y="161925"/>
              <a:ext cx="12565042" cy="1359432"/>
            </a:xfrm>
            <a:prstGeom prst="rect">
              <a:avLst/>
            </a:prstGeom>
          </p:spPr>
          <p:txBody>
            <a:bodyPr anchor="t" bIns="0" lIns="0" rIns="0" rtlCol="0" tIns="0">
              <a:spAutoFit/>
            </a:bodyPr>
            <a:lstStyle/>
            <a:p>
              <a:pPr algn="l">
                <a:lnSpc>
                  <a:spcPts val="8700"/>
                </a:lnSpc>
              </a:pPr>
              <a:r>
                <a:rPr dirty="0" lang="en-US" spc="435" sz="4800">
                  <a:solidFill>
                    <a:srgbClr val="FFFFFF"/>
                  </a:solidFill>
                  <a:latin typeface="+mj-lt"/>
                </a:rPr>
                <a:t>USING YOUR STRENGTHS ... </a:t>
              </a:r>
            </a:p>
          </p:txBody>
        </p:sp>
        <p:sp>
          <p:nvSpPr>
            <p:cNvPr id="7" name="TextBox 7"/>
            <p:cNvSpPr txBox="1"/>
            <p:nvPr/>
          </p:nvSpPr>
          <p:spPr>
            <a:xfrm>
              <a:off x="0" y="3678842"/>
              <a:ext cx="12565042" cy="1999193"/>
            </a:xfrm>
            <a:prstGeom prst="rect">
              <a:avLst/>
            </a:prstGeom>
          </p:spPr>
          <p:txBody>
            <a:bodyPr anchor="t" bIns="0" lIns="0" rIns="0" rtlCol="0" tIns="0">
              <a:spAutoFit/>
            </a:bodyPr>
            <a:lstStyle/>
            <a:p>
              <a:pPr>
                <a:lnSpc>
                  <a:spcPts val="3129"/>
                </a:lnSpc>
              </a:pPr>
              <a:endParaRPr>
                <a:latin typeface="+mj-lt"/>
              </a:endParaRPr>
            </a:p>
            <a:p>
              <a:pPr>
                <a:lnSpc>
                  <a:spcPts val="3129"/>
                </a:lnSpc>
              </a:pPr>
              <a:endParaRPr>
                <a:latin typeface="+mj-lt"/>
              </a:endParaRPr>
            </a:p>
            <a:p>
              <a:pPr>
                <a:lnSpc>
                  <a:spcPts val="3129"/>
                </a:lnSpc>
              </a:pPr>
              <a:endParaRPr>
                <a:latin typeface="+mj-lt"/>
              </a:endParaRPr>
            </a:p>
            <a:p>
              <a:pPr algn="l">
                <a:lnSpc>
                  <a:spcPts val="2540"/>
                </a:lnSpc>
              </a:pPr>
              <a:endParaRPr>
                <a:latin typeface="+mj-lt"/>
              </a:endParaRPr>
            </a:p>
          </p:txBody>
        </p:sp>
        <p:sp>
          <p:nvSpPr>
            <p:cNvPr id="8" name="AutoShape 8"/>
            <p:cNvSpPr/>
            <p:nvPr/>
          </p:nvSpPr>
          <p:spPr>
            <a:xfrm>
              <a:off x="0" y="2007675"/>
              <a:ext cx="1591060" cy="165735"/>
            </a:xfrm>
            <a:prstGeom prst="rect">
              <a:avLst/>
            </a:prstGeom>
            <a:solidFill>
              <a:srgbClr val="FEB06A">
                <a:alpha val="52941"/>
              </a:srgbClr>
            </a:solidFill>
          </p:spPr>
        </p:sp>
      </p:grpSp>
      <p:sp>
        <p:nvSpPr>
          <p:cNvPr id="9" name="AutoShape 9"/>
          <p:cNvSpPr/>
          <p:nvPr/>
        </p:nvSpPr>
        <p:spPr>
          <a:xfrm>
            <a:off x="0" y="9069676"/>
            <a:ext cx="18288000" cy="1217324"/>
          </a:xfrm>
          <a:prstGeom prst="rect">
            <a:avLst/>
          </a:prstGeom>
          <a:solidFill>
            <a:srgbClr val="1F7F95"/>
          </a:solidFill>
        </p:spPr>
      </p:sp>
      <p:sp>
        <p:nvSpPr>
          <p:cNvPr id="11" name="Footer Placeholder 8">
            <a:extLst>
              <a:ext uri="{FF2B5EF4-FFF2-40B4-BE49-F238E27FC236}">
                <a16:creationId xmlns:a16="http://schemas.microsoft.com/office/drawing/2014/main" id="{827E3E16-86A1-3548-9AF2-70967E6E8E9E}"/>
              </a:ext>
            </a:extLst>
          </p:cNvPr>
          <p:cNvSpPr txBox="1">
            <a:spLocks/>
          </p:cNvSpPr>
          <p:nvPr/>
        </p:nvSpPr>
        <p:spPr>
          <a:xfrm>
            <a:off x="15011400" y="9495775"/>
            <a:ext cx="2895600" cy="365125"/>
          </a:xfrm>
          <a:prstGeom prst="rect">
            <a:avLst/>
          </a:prstGeom>
        </p:spPr>
        <p:txBody>
          <a:bodyPr anchor="ctr" bIns="45720" lIns="91440" rIns="91440" rtlCol="0" tIns="45720" vert="horz"/>
          <a:lstStyle>
            <a:defPPr>
              <a:defRPr lang="en-US"/>
            </a:defPPr>
            <a:lvl1pPr algn="ctr" defTabSz="914400" eaLnBrk="1" hangingPunct="1" latinLnBrk="0" marL="0" rtl="0">
              <a:defRPr kern="1200" sz="1200">
                <a:solidFill>
                  <a:schemeClr val="tx1">
                    <a:tint val="75000"/>
                  </a:schemeClr>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a:lstStyle>
          <a:p>
            <a:r>
              <a:rPr dirty="0" lang="en-US">
                <a:solidFill>
                  <a:schemeClr val="bg1">
                    <a:lumMod val="95000"/>
                  </a:schemeClr>
                </a:solidFill>
              </a:rPr>
              <a:t>Difficult Conversations with Children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8F4F4"/>
        </a:solidFill>
        <a:effectLst/>
      </p:bgPr>
    </p:bg>
    <p:spTree>
      <p:nvGrpSpPr>
        <p:cNvPr id="1" name=""/>
        <p:cNvGrpSpPr/>
        <p:nvPr/>
      </p:nvGrpSpPr>
      <p:grpSpPr>
        <a:xfrm>
          <a:off x="0" y="0"/>
          <a:ext cx="0" cy="0"/>
          <a:chOff x="0" y="0"/>
          <a:chExt cx="0" cy="0"/>
        </a:xfrm>
      </p:grpSpPr>
      <p:grpSp>
        <p:nvGrpSpPr>
          <p:cNvPr id="2" name="Group 2"/>
          <p:cNvGrpSpPr/>
          <p:nvPr/>
        </p:nvGrpSpPr>
        <p:grpSpPr>
          <a:xfrm>
            <a:off x="2057271" y="938287"/>
            <a:ext cx="9601329" cy="12885528"/>
            <a:chOff x="0" y="123825"/>
            <a:chExt cx="11324300" cy="17180703"/>
          </a:xfrm>
        </p:grpSpPr>
        <p:sp>
          <p:nvSpPr>
            <p:cNvPr id="3" name="TextBox 3"/>
            <p:cNvSpPr txBox="1"/>
            <p:nvPr/>
          </p:nvSpPr>
          <p:spPr>
            <a:xfrm>
              <a:off x="0" y="123825"/>
              <a:ext cx="11324300" cy="2188720"/>
            </a:xfrm>
            <a:prstGeom prst="rect">
              <a:avLst/>
            </a:prstGeom>
          </p:spPr>
          <p:txBody>
            <a:bodyPr anchor="t" bIns="0" lIns="0" rIns="0" rtlCol="0" tIns="0">
              <a:spAutoFit/>
            </a:bodyPr>
            <a:lstStyle/>
            <a:p>
              <a:pPr algn="l">
                <a:lnSpc>
                  <a:spcPts val="6484"/>
                </a:lnSpc>
              </a:pPr>
              <a:r>
                <a:rPr dirty="0" lang="en-US" spc="324" sz="5400">
                  <a:solidFill>
                    <a:srgbClr val="363633"/>
                  </a:solidFill>
                  <a:latin typeface="+mj-lt"/>
                </a:rPr>
                <a:t>AND DON'T WORRY IF IT "GOES WRONG..." </a:t>
              </a:r>
            </a:p>
          </p:txBody>
        </p:sp>
        <p:sp>
          <p:nvSpPr>
            <p:cNvPr id="4" name="TextBox 4"/>
            <p:cNvSpPr txBox="1"/>
            <p:nvPr/>
          </p:nvSpPr>
          <p:spPr>
            <a:xfrm>
              <a:off x="0" y="3338779"/>
              <a:ext cx="11324300" cy="444395"/>
            </a:xfrm>
            <a:prstGeom prst="rect">
              <a:avLst/>
            </a:prstGeom>
          </p:spPr>
          <p:txBody>
            <a:bodyPr anchor="t" bIns="0" lIns="0" rIns="0" rtlCol="0" tIns="0">
              <a:spAutoFit/>
            </a:bodyPr>
            <a:lstStyle/>
            <a:p>
              <a:pPr algn="l">
                <a:lnSpc>
                  <a:spcPts val="2469"/>
                </a:lnSpc>
              </a:pPr>
              <a:r>
                <a:rPr lang="en-US" spc="-54" sz="2744">
                  <a:solidFill>
                    <a:srgbClr val="363633"/>
                  </a:solidFill>
                  <a:latin typeface="+mj-lt"/>
                </a:rPr>
                <a:t>...Because it gives you a chance to model "repair" </a:t>
              </a:r>
            </a:p>
          </p:txBody>
        </p:sp>
        <p:sp>
          <p:nvSpPr>
            <p:cNvPr id="5" name="TextBox 5"/>
            <p:cNvSpPr txBox="1"/>
            <p:nvPr/>
          </p:nvSpPr>
          <p:spPr>
            <a:xfrm>
              <a:off x="0" y="4121433"/>
              <a:ext cx="11324300" cy="13183095"/>
            </a:xfrm>
            <a:prstGeom prst="rect">
              <a:avLst/>
            </a:prstGeom>
          </p:spPr>
          <p:txBody>
            <a:bodyPr anchor="t" bIns="0" lIns="0" rIns="0" rtlCol="0" tIns="0">
              <a:spAutoFit/>
            </a:bodyPr>
            <a:lstStyle/>
            <a:p>
              <a:pPr>
                <a:lnSpc>
                  <a:spcPts val="3398"/>
                </a:lnSpc>
              </a:pPr>
              <a:endParaRPr dirty="0">
                <a:latin typeface="+mj-lt"/>
              </a:endParaRPr>
            </a:p>
            <a:p>
              <a:pPr>
                <a:lnSpc>
                  <a:spcPts val="3639"/>
                </a:lnSpc>
              </a:pPr>
              <a:r>
                <a:rPr dirty="0" lang="en-US" sz="2599">
                  <a:solidFill>
                    <a:srgbClr val="363633"/>
                  </a:solidFill>
                  <a:latin typeface="+mj-lt"/>
                </a:rPr>
                <a:t>If its all gone wrong and you have both dysregulated.... </a:t>
              </a:r>
            </a:p>
            <a:p>
              <a:pPr indent="-280669" lvl="1" marL="561339">
                <a:lnSpc>
                  <a:spcPts val="3639"/>
                </a:lnSpc>
                <a:buFont typeface="Arial"/>
                <a:buChar char="•"/>
              </a:pPr>
              <a:r>
                <a:rPr dirty="0" lang="en-US" sz="2599">
                  <a:solidFill>
                    <a:srgbClr val="363633"/>
                  </a:solidFill>
                  <a:latin typeface="+mj-lt"/>
                </a:rPr>
                <a:t>Take a breath – can you go on?  If so do, if not take a tiny break and come back when you are calm</a:t>
              </a:r>
            </a:p>
            <a:p>
              <a:pPr indent="-280669" lvl="1" marL="561339">
                <a:lnSpc>
                  <a:spcPts val="3639"/>
                </a:lnSpc>
                <a:buFont typeface="Arial"/>
                <a:buChar char="•"/>
              </a:pPr>
              <a:r>
                <a:rPr dirty="0" lang="en-US" sz="2599">
                  <a:solidFill>
                    <a:srgbClr val="363633"/>
                  </a:solidFill>
                  <a:latin typeface="+mj-lt"/>
                </a:rPr>
                <a:t>Wait until your child can begin to regulate</a:t>
              </a:r>
            </a:p>
            <a:p>
              <a:pPr indent="-280669" lvl="1" marL="561339">
                <a:lnSpc>
                  <a:spcPts val="3639"/>
                </a:lnSpc>
                <a:buFont typeface="Arial"/>
                <a:buChar char="•"/>
              </a:pPr>
              <a:r>
                <a:rPr dirty="0" lang="en-US" sz="2599">
                  <a:solidFill>
                    <a:srgbClr val="363633"/>
                  </a:solidFill>
                  <a:latin typeface="+mj-lt"/>
                </a:rPr>
                <a:t>Don’t plan the repair too much but do have a starting point in mind  - it will often be co-created.  </a:t>
              </a:r>
            </a:p>
            <a:p>
              <a:pPr indent="-280669" lvl="1" marL="561339">
                <a:lnSpc>
                  <a:spcPts val="3639"/>
                </a:lnSpc>
                <a:buFont typeface="Arial"/>
                <a:buChar char="•"/>
              </a:pPr>
              <a:r>
                <a:rPr dirty="0" lang="en-US" sz="2599">
                  <a:solidFill>
                    <a:srgbClr val="363633"/>
                  </a:solidFill>
                  <a:latin typeface="+mj-lt"/>
                </a:rPr>
                <a:t>If there is an action to take as an agreement of the repair, do it immediately. </a:t>
              </a:r>
            </a:p>
            <a:p>
              <a:pPr indent="-280669" lvl="1" marL="561339">
                <a:lnSpc>
                  <a:spcPts val="3639"/>
                </a:lnSpc>
                <a:buFont typeface="Arial"/>
                <a:buChar char="•"/>
              </a:pPr>
              <a:r>
                <a:rPr dirty="0" lang="en-US" sz="2599">
                  <a:solidFill>
                    <a:srgbClr val="363633"/>
                  </a:solidFill>
                  <a:latin typeface="+mj-lt"/>
                </a:rPr>
                <a:t>Say a phrase and movement that properly ends the repair.  High Five,  “Tomorrow is a new day”, </a:t>
              </a:r>
            </a:p>
            <a:p>
              <a:pPr>
                <a:lnSpc>
                  <a:spcPts val="3398"/>
                </a:lnSpc>
              </a:pPr>
              <a:endParaRPr dirty="0" lang="en-US" sz="2599">
                <a:solidFill>
                  <a:srgbClr val="363633"/>
                </a:solidFill>
                <a:latin typeface="+mj-lt"/>
              </a:endParaRPr>
            </a:p>
            <a:p>
              <a:pPr>
                <a:lnSpc>
                  <a:spcPts val="3398"/>
                </a:lnSpc>
              </a:pPr>
              <a:endParaRPr dirty="0" lang="en-US" sz="2599">
                <a:solidFill>
                  <a:srgbClr val="363633"/>
                </a:solidFill>
                <a:latin typeface="+mj-lt"/>
              </a:endParaRPr>
            </a:p>
            <a:p>
              <a:pPr>
                <a:lnSpc>
                  <a:spcPts val="3398"/>
                </a:lnSpc>
              </a:pPr>
              <a:endParaRPr dirty="0" lang="en-US" sz="2599">
                <a:solidFill>
                  <a:srgbClr val="363633"/>
                </a:solidFill>
                <a:latin typeface="+mj-lt"/>
              </a:endParaRPr>
            </a:p>
            <a:p>
              <a:pPr algn="l">
                <a:lnSpc>
                  <a:spcPts val="3398"/>
                </a:lnSpc>
              </a:pPr>
              <a:endParaRPr dirty="0" lang="en-US" sz="2599">
                <a:solidFill>
                  <a:srgbClr val="363633"/>
                </a:solidFill>
                <a:latin typeface="+mj-lt"/>
              </a:endParaRPr>
            </a:p>
            <a:p>
              <a:pPr>
                <a:lnSpc>
                  <a:spcPts val="3398"/>
                </a:lnSpc>
              </a:pPr>
              <a:endParaRPr dirty="0" lang="en-US" sz="2599">
                <a:solidFill>
                  <a:srgbClr val="363633"/>
                </a:solidFill>
                <a:latin typeface="+mj-lt"/>
              </a:endParaRPr>
            </a:p>
            <a:p>
              <a:pPr>
                <a:lnSpc>
                  <a:spcPts val="3398"/>
                </a:lnSpc>
              </a:pPr>
              <a:endParaRPr dirty="0" lang="en-US" sz="2599">
                <a:solidFill>
                  <a:srgbClr val="363633"/>
                </a:solidFill>
                <a:latin typeface="+mj-lt"/>
              </a:endParaRPr>
            </a:p>
            <a:p>
              <a:pPr>
                <a:lnSpc>
                  <a:spcPts val="3398"/>
                </a:lnSpc>
              </a:pPr>
              <a:endParaRPr dirty="0" lang="en-US" sz="2599">
                <a:solidFill>
                  <a:srgbClr val="363633"/>
                </a:solidFill>
                <a:latin typeface="+mj-lt"/>
              </a:endParaRPr>
            </a:p>
            <a:p>
              <a:pPr>
                <a:lnSpc>
                  <a:spcPts val="3133"/>
                </a:lnSpc>
              </a:pPr>
              <a:endParaRPr dirty="0" lang="en-US" sz="2599">
                <a:solidFill>
                  <a:srgbClr val="363633"/>
                </a:solidFill>
                <a:latin typeface="+mj-lt"/>
              </a:endParaRPr>
            </a:p>
            <a:p>
              <a:pPr>
                <a:lnSpc>
                  <a:spcPts val="2658"/>
                </a:lnSpc>
              </a:pPr>
              <a:endParaRPr dirty="0" lang="en-US" sz="2599">
                <a:solidFill>
                  <a:srgbClr val="363633"/>
                </a:solidFill>
                <a:latin typeface="+mj-lt"/>
              </a:endParaRPr>
            </a:p>
            <a:p>
              <a:pPr>
                <a:lnSpc>
                  <a:spcPts val="2658"/>
                </a:lnSpc>
              </a:pPr>
              <a:endParaRPr dirty="0" lang="en-US" sz="2599">
                <a:solidFill>
                  <a:srgbClr val="363633"/>
                </a:solidFill>
                <a:latin typeface="+mj-lt"/>
              </a:endParaRPr>
            </a:p>
            <a:p>
              <a:pPr>
                <a:lnSpc>
                  <a:spcPts val="2658"/>
                </a:lnSpc>
              </a:pPr>
              <a:endParaRPr dirty="0" lang="en-US" sz="2599">
                <a:solidFill>
                  <a:srgbClr val="363633"/>
                </a:solidFill>
                <a:latin typeface="+mj-lt"/>
              </a:endParaRPr>
            </a:p>
            <a:p>
              <a:pPr algn="l">
                <a:lnSpc>
                  <a:spcPts val="2658"/>
                </a:lnSpc>
              </a:pPr>
              <a:endParaRPr dirty="0" lang="en-US" sz="2599">
                <a:solidFill>
                  <a:srgbClr val="363633"/>
                </a:solidFill>
                <a:latin typeface="+mj-lt"/>
              </a:endParaRPr>
            </a:p>
          </p:txBody>
        </p:sp>
        <p:sp>
          <p:nvSpPr>
            <p:cNvPr id="6" name="AutoShape 6"/>
            <p:cNvSpPr/>
            <p:nvPr/>
          </p:nvSpPr>
          <p:spPr>
            <a:xfrm>
              <a:off x="0" y="2631619"/>
              <a:ext cx="1433950" cy="149370"/>
            </a:xfrm>
            <a:prstGeom prst="rect">
              <a:avLst/>
            </a:prstGeom>
            <a:solidFill>
              <a:srgbClr val="FEB06A"/>
            </a:solidFill>
          </p:spPr>
        </p:sp>
      </p:grpSp>
      <p:pic>
        <p:nvPicPr>
          <p:cNvPr id="7" name="Picture 7"/>
          <p:cNvPicPr>
            <a:picLocks noChangeAspect="1"/>
          </p:cNvPicPr>
          <p:nvPr/>
        </p:nvPicPr>
        <p:blipFill>
          <a:blip r:embed="rId3"/>
          <a:srcRect b="99" t="7"/>
          <a:stretch>
            <a:fillRect/>
          </a:stretch>
        </p:blipFill>
        <p:spPr>
          <a:xfrm>
            <a:off x="13818971" y="4702815"/>
            <a:ext cx="4469029" cy="5328949"/>
          </a:xfrm>
          <a:prstGeom prst="rect">
            <a:avLst/>
          </a:prstGeom>
        </p:spPr>
      </p:pic>
      <p:sp>
        <p:nvSpPr>
          <p:cNvPr id="8" name="AutoShape 8"/>
          <p:cNvSpPr/>
          <p:nvPr/>
        </p:nvSpPr>
        <p:spPr>
          <a:xfrm>
            <a:off x="0" y="9101914"/>
            <a:ext cx="18288000" cy="1217324"/>
          </a:xfrm>
          <a:prstGeom prst="rect">
            <a:avLst/>
          </a:prstGeom>
          <a:solidFill>
            <a:srgbClr val="4D5379"/>
          </a:solidFill>
        </p:spPr>
      </p:sp>
      <p:pic>
        <p:nvPicPr>
          <p:cNvPr id="9" name="Picture 9"/>
          <p:cNvPicPr>
            <a:picLocks noChangeAspect="1"/>
          </p:cNvPicPr>
          <p:nvPr/>
        </p:nvPicPr>
        <p:blipFill>
          <a:blip r:embed="rId4"/>
          <a:srcRect l="83"/>
          <a:stretch>
            <a:fillRect/>
          </a:stretch>
        </p:blipFill>
        <p:spPr>
          <a:xfrm>
            <a:off x="13818971" y="0"/>
            <a:ext cx="4469029" cy="4702815"/>
          </a:xfrm>
          <a:prstGeom prst="rect">
            <a:avLst/>
          </a:prstGeom>
        </p:spPr>
      </p:pic>
      <p:sp>
        <p:nvSpPr>
          <p:cNvPr id="11" name="Footer Placeholder 8">
            <a:extLst>
              <a:ext uri="{FF2B5EF4-FFF2-40B4-BE49-F238E27FC236}">
                <a16:creationId xmlns:a16="http://schemas.microsoft.com/office/drawing/2014/main" id="{FF71F76C-8399-EF44-B7F1-4EF09DC24698}"/>
              </a:ext>
            </a:extLst>
          </p:cNvPr>
          <p:cNvSpPr txBox="1">
            <a:spLocks/>
          </p:cNvSpPr>
          <p:nvPr/>
        </p:nvSpPr>
        <p:spPr>
          <a:xfrm>
            <a:off x="15240000" y="9477070"/>
            <a:ext cx="2895600" cy="365125"/>
          </a:xfrm>
          <a:prstGeom prst="rect">
            <a:avLst/>
          </a:prstGeom>
        </p:spPr>
        <p:txBody>
          <a:bodyPr anchor="ctr" bIns="45720" lIns="91440" rIns="91440" rtlCol="0" tIns="45720" vert="horz"/>
          <a:lstStyle>
            <a:defPPr>
              <a:defRPr lang="en-US"/>
            </a:defPPr>
            <a:lvl1pPr algn="ctr" defTabSz="914400" eaLnBrk="1" hangingPunct="1" latinLnBrk="0" marL="0" rtl="0">
              <a:defRPr kern="1200" sz="1200">
                <a:solidFill>
                  <a:schemeClr val="tx1">
                    <a:tint val="75000"/>
                  </a:schemeClr>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a:lstStyle>
          <a:p>
            <a:r>
              <a:rPr dirty="0" lang="en-US">
                <a:solidFill>
                  <a:schemeClr val="bg1">
                    <a:lumMod val="95000"/>
                  </a:schemeClr>
                </a:solidFill>
              </a:rPr>
              <a:t>Difficult Conversations with Children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8F4F4"/>
        </a:solidFill>
        <a:effectLst/>
      </p:bgPr>
    </p:bg>
    <p:spTree>
      <p:nvGrpSpPr>
        <p:cNvPr id="1" name=""/>
        <p:cNvGrpSpPr/>
        <p:nvPr/>
      </p:nvGrpSpPr>
      <p:grpSpPr>
        <a:xfrm>
          <a:off x="0" y="0"/>
          <a:ext cx="0" cy="0"/>
          <a:chOff x="0" y="0"/>
          <a:chExt cx="0" cy="0"/>
        </a:xfrm>
      </p:grpSpPr>
      <p:grpSp>
        <p:nvGrpSpPr>
          <p:cNvPr id="2" name="Group 2"/>
          <p:cNvGrpSpPr/>
          <p:nvPr/>
        </p:nvGrpSpPr>
        <p:grpSpPr>
          <a:xfrm>
            <a:off x="2057270" y="938287"/>
            <a:ext cx="8429928" cy="8720440"/>
            <a:chOff x="-1" y="123825"/>
            <a:chExt cx="11239903" cy="11627253"/>
          </a:xfrm>
        </p:grpSpPr>
        <p:sp>
          <p:nvSpPr>
            <p:cNvPr id="3" name="TextBox 3"/>
            <p:cNvSpPr txBox="1"/>
            <p:nvPr/>
          </p:nvSpPr>
          <p:spPr>
            <a:xfrm>
              <a:off x="0" y="123825"/>
              <a:ext cx="11239902" cy="1037379"/>
            </a:xfrm>
            <a:prstGeom prst="rect">
              <a:avLst/>
            </a:prstGeom>
          </p:spPr>
          <p:txBody>
            <a:bodyPr anchor="t" bIns="0" lIns="0" rIns="0" rtlCol="0" tIns="0">
              <a:spAutoFit/>
            </a:bodyPr>
            <a:lstStyle/>
            <a:p>
              <a:pPr algn="l">
                <a:lnSpc>
                  <a:spcPts val="6435"/>
                </a:lnSpc>
              </a:pPr>
              <a:r>
                <a:rPr dirty="0" lang="en-US" spc="321" sz="4800">
                  <a:solidFill>
                    <a:srgbClr val="363633"/>
                  </a:solidFill>
                  <a:latin typeface="+mj-lt"/>
                </a:rPr>
                <a:t>HELPFUL PHRASES </a:t>
              </a:r>
            </a:p>
          </p:txBody>
        </p:sp>
        <p:sp>
          <p:nvSpPr>
            <p:cNvPr id="4" name="TextBox 4"/>
            <p:cNvSpPr txBox="1"/>
            <p:nvPr/>
          </p:nvSpPr>
          <p:spPr>
            <a:xfrm>
              <a:off x="0" y="2224660"/>
              <a:ext cx="11239902" cy="892439"/>
            </a:xfrm>
            <a:prstGeom prst="rect">
              <a:avLst/>
            </a:prstGeom>
          </p:spPr>
          <p:txBody>
            <a:bodyPr anchor="t" bIns="0" lIns="0" rIns="0" rtlCol="0" tIns="0">
              <a:spAutoFit/>
            </a:bodyPr>
            <a:lstStyle/>
            <a:p>
              <a:pPr algn="l">
                <a:lnSpc>
                  <a:spcPts val="2451"/>
                </a:lnSpc>
              </a:pPr>
              <a:r>
                <a:rPr lang="en-US" spc="-54" sz="2723">
                  <a:solidFill>
                    <a:srgbClr val="363633"/>
                  </a:solidFill>
                  <a:latin typeface="+mj-lt"/>
                </a:rPr>
                <a:t>When you are dysregulated its the hardest time to come up with empathetic phrases... so here are some. </a:t>
              </a:r>
            </a:p>
          </p:txBody>
        </p:sp>
        <p:sp>
          <p:nvSpPr>
            <p:cNvPr id="5" name="TextBox 5"/>
            <p:cNvSpPr txBox="1"/>
            <p:nvPr/>
          </p:nvSpPr>
          <p:spPr>
            <a:xfrm>
              <a:off x="-1" y="3117098"/>
              <a:ext cx="11239902" cy="8633980"/>
            </a:xfrm>
            <a:prstGeom prst="rect">
              <a:avLst/>
            </a:prstGeom>
          </p:spPr>
          <p:txBody>
            <a:bodyPr anchor="t" bIns="0" lIns="0" rIns="0" rtlCol="0" tIns="0">
              <a:spAutoFit/>
            </a:bodyPr>
            <a:lstStyle/>
            <a:p>
              <a:pPr>
                <a:lnSpc>
                  <a:spcPts val="3373"/>
                </a:lnSpc>
              </a:pPr>
              <a:endParaRPr dirty="0">
                <a:latin typeface="+mj-lt"/>
              </a:endParaRPr>
            </a:p>
            <a:p>
              <a:pPr indent="-259080" lvl="1" marL="518160">
                <a:lnSpc>
                  <a:spcPts val="3360"/>
                </a:lnSpc>
                <a:buFont typeface="Arial"/>
                <a:buChar char="•"/>
              </a:pPr>
              <a:r>
                <a:rPr dirty="0" lang="en-US" sz="2400">
                  <a:solidFill>
                    <a:srgbClr val="363633"/>
                  </a:solidFill>
                  <a:latin typeface="+mj-lt"/>
                </a:rPr>
                <a:t>It must feel hard to be you right now</a:t>
              </a:r>
            </a:p>
            <a:p>
              <a:pPr indent="-259080" lvl="1" marL="518160">
                <a:lnSpc>
                  <a:spcPts val="3360"/>
                </a:lnSpc>
                <a:buFont typeface="Arial"/>
                <a:buChar char="•"/>
              </a:pPr>
              <a:r>
                <a:rPr dirty="0" lang="en-US" sz="2400">
                  <a:solidFill>
                    <a:srgbClr val="363633"/>
                  </a:solidFill>
                  <a:latin typeface="+mj-lt"/>
                </a:rPr>
                <a:t>I'm here for you when you need me [and physically be wherever you say you will be]</a:t>
              </a:r>
            </a:p>
            <a:p>
              <a:pPr indent="-259080" lvl="1" marL="518160">
                <a:lnSpc>
                  <a:spcPts val="3360"/>
                </a:lnSpc>
                <a:buFont typeface="Arial"/>
                <a:buChar char="•"/>
              </a:pPr>
              <a:r>
                <a:rPr dirty="0" lang="en-US" sz="2400">
                  <a:solidFill>
                    <a:srgbClr val="363633"/>
                  </a:solidFill>
                  <a:latin typeface="+mj-lt"/>
                </a:rPr>
                <a:t>Good job for ...talking to me/holding all that in until the right time/letting me know</a:t>
              </a:r>
            </a:p>
            <a:p>
              <a:pPr indent="-259080" lvl="1" marL="518160">
                <a:lnSpc>
                  <a:spcPts val="3360"/>
                </a:lnSpc>
                <a:buFont typeface="Arial"/>
                <a:buChar char="•"/>
              </a:pPr>
              <a:r>
                <a:rPr dirty="0" lang="en-US" sz="2400">
                  <a:solidFill>
                    <a:srgbClr val="363633"/>
                  </a:solidFill>
                  <a:latin typeface="+mj-lt"/>
                </a:rPr>
                <a:t>Oh no, do you know what, Mummy is going red... what am I going to do? </a:t>
              </a:r>
            </a:p>
            <a:p>
              <a:pPr indent="-259080" lvl="1" marL="518160">
                <a:lnSpc>
                  <a:spcPts val="3360"/>
                </a:lnSpc>
                <a:buFont typeface="Arial"/>
                <a:buChar char="•"/>
              </a:pPr>
              <a:r>
                <a:rPr dirty="0" lang="en-US" sz="2400">
                  <a:solidFill>
                    <a:srgbClr val="363633"/>
                  </a:solidFill>
                  <a:latin typeface="+mj-lt"/>
                </a:rPr>
                <a:t>I've just noticed, I'm in yellow.... I need to sit down before I turn into an ogre and bite your bum! </a:t>
              </a:r>
            </a:p>
            <a:p>
              <a:pPr indent="-259080" lvl="1" marL="518160">
                <a:lnSpc>
                  <a:spcPts val="3360"/>
                </a:lnSpc>
                <a:buFont typeface="Arial"/>
                <a:buChar char="•"/>
              </a:pPr>
              <a:r>
                <a:rPr dirty="0" lang="en-US" sz="2400">
                  <a:solidFill>
                    <a:srgbClr val="363633"/>
                  </a:solidFill>
                  <a:latin typeface="+mj-lt"/>
                </a:rPr>
                <a:t>OK, I'm going to tell you a secret.... I feel scared too sometimes ....</a:t>
              </a:r>
            </a:p>
            <a:p>
              <a:pPr indent="-259080" lvl="1" marL="518160">
                <a:lnSpc>
                  <a:spcPts val="3360"/>
                </a:lnSpc>
                <a:buFont typeface="Arial"/>
                <a:buChar char="•"/>
              </a:pPr>
              <a:r>
                <a:rPr dirty="0" lang="en-US" sz="2400">
                  <a:solidFill>
                    <a:srgbClr val="363633"/>
                  </a:solidFill>
                  <a:latin typeface="+mj-lt"/>
                </a:rPr>
                <a:t>I'm trying to think.... how would superman solve this?</a:t>
              </a:r>
            </a:p>
            <a:p>
              <a:pPr>
                <a:lnSpc>
                  <a:spcPts val="3360"/>
                </a:lnSpc>
              </a:pPr>
              <a:endParaRPr dirty="0" lang="en-US" sz="2400">
                <a:solidFill>
                  <a:srgbClr val="363633"/>
                </a:solidFill>
                <a:latin typeface="+mj-lt"/>
              </a:endParaRPr>
            </a:p>
            <a:p>
              <a:pPr algn="l">
                <a:lnSpc>
                  <a:spcPts val="2638"/>
                </a:lnSpc>
              </a:pPr>
              <a:endParaRPr dirty="0" lang="en-US" sz="2400">
                <a:solidFill>
                  <a:srgbClr val="363633"/>
                </a:solidFill>
                <a:latin typeface="+mj-lt"/>
              </a:endParaRPr>
            </a:p>
          </p:txBody>
        </p:sp>
        <p:sp>
          <p:nvSpPr>
            <p:cNvPr id="6" name="AutoShape 6"/>
            <p:cNvSpPr/>
            <p:nvPr/>
          </p:nvSpPr>
          <p:spPr>
            <a:xfrm>
              <a:off x="0" y="1522202"/>
              <a:ext cx="1423263" cy="148257"/>
            </a:xfrm>
            <a:prstGeom prst="rect">
              <a:avLst/>
            </a:prstGeom>
            <a:solidFill>
              <a:srgbClr val="FEB06A"/>
            </a:solidFill>
          </p:spPr>
        </p:sp>
      </p:grpSp>
      <p:sp>
        <p:nvSpPr>
          <p:cNvPr id="7" name="AutoShape 7"/>
          <p:cNvSpPr/>
          <p:nvPr/>
        </p:nvSpPr>
        <p:spPr>
          <a:xfrm>
            <a:off x="0" y="9183416"/>
            <a:ext cx="18288000" cy="1217324"/>
          </a:xfrm>
          <a:prstGeom prst="rect">
            <a:avLst/>
          </a:prstGeom>
          <a:solidFill>
            <a:srgbClr val="4D5379"/>
          </a:solidFill>
        </p:spPr>
      </p:sp>
      <p:pic>
        <p:nvPicPr>
          <p:cNvPr id="8" name="Picture 8"/>
          <p:cNvPicPr>
            <a:picLocks noChangeAspect="1"/>
          </p:cNvPicPr>
          <p:nvPr/>
        </p:nvPicPr>
        <p:blipFill>
          <a:blip r:embed="rId3"/>
          <a:srcRect/>
          <a:stretch>
            <a:fillRect/>
          </a:stretch>
        </p:blipFill>
        <p:spPr>
          <a:xfrm>
            <a:off x="10786345" y="-79857"/>
            <a:ext cx="7454761" cy="4969841"/>
          </a:xfrm>
          <a:prstGeom prst="rect">
            <a:avLst/>
          </a:prstGeom>
        </p:spPr>
      </p:pic>
      <p:pic>
        <p:nvPicPr>
          <p:cNvPr id="9" name="Picture 9"/>
          <p:cNvPicPr>
            <a:picLocks noChangeAspect="1"/>
          </p:cNvPicPr>
          <p:nvPr/>
        </p:nvPicPr>
        <p:blipFill>
          <a:blip r:embed="rId4"/>
          <a:srcRect l="31" r="31" t="69"/>
          <a:stretch>
            <a:fillRect/>
          </a:stretch>
        </p:blipFill>
        <p:spPr>
          <a:xfrm>
            <a:off x="10809792" y="4733086"/>
            <a:ext cx="7454761" cy="4453261"/>
          </a:xfrm>
          <a:prstGeom prst="rect">
            <a:avLst/>
          </a:prstGeom>
        </p:spPr>
      </p:pic>
      <p:sp>
        <p:nvSpPr>
          <p:cNvPr id="11" name="Footer Placeholder 8">
            <a:extLst>
              <a:ext uri="{FF2B5EF4-FFF2-40B4-BE49-F238E27FC236}">
                <a16:creationId xmlns:a16="http://schemas.microsoft.com/office/drawing/2014/main" id="{09800B72-FA7B-1049-B6E2-ADCA3E785F5D}"/>
              </a:ext>
            </a:extLst>
          </p:cNvPr>
          <p:cNvSpPr>
            <a:spLocks noGrp="1"/>
          </p:cNvSpPr>
          <p:nvPr>
            <p:ph idx="11" sz="quarter" type="ftr"/>
          </p:nvPr>
        </p:nvSpPr>
        <p:spPr>
          <a:xfrm>
            <a:off x="15011400" y="9555674"/>
            <a:ext cx="2895600" cy="365125"/>
          </a:xfrm>
        </p:spPr>
        <p:txBody>
          <a:bodyPr/>
          <a:lstStyle/>
          <a:p>
            <a:r>
              <a:rPr dirty="0" lang="en-US">
                <a:solidFill>
                  <a:schemeClr val="bg1">
                    <a:lumMod val="95000"/>
                  </a:schemeClr>
                </a:solidFill>
              </a:rPr>
              <a:t>Difficult Conversations with Children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4F4"/>
        </a:solidFill>
        <a:effectLst/>
      </p:bgPr>
    </p:bg>
    <p:spTree>
      <p:nvGrpSpPr>
        <p:cNvPr id="1" name=""/>
        <p:cNvGrpSpPr/>
        <p:nvPr/>
      </p:nvGrpSpPr>
      <p:grpSpPr>
        <a:xfrm>
          <a:off x="0" y="0"/>
          <a:ext cx="0" cy="0"/>
          <a:chOff x="0" y="0"/>
          <a:chExt cx="0" cy="0"/>
        </a:xfrm>
      </p:grpSpPr>
      <p:grpSp>
        <p:nvGrpSpPr>
          <p:cNvPr id="2" name="Group 2"/>
          <p:cNvGrpSpPr/>
          <p:nvPr/>
        </p:nvGrpSpPr>
        <p:grpSpPr>
          <a:xfrm>
            <a:off x="2057271" y="931143"/>
            <a:ext cx="9227428" cy="3682175"/>
            <a:chOff x="0" y="114300"/>
            <a:chExt cx="12303237" cy="4909567"/>
          </a:xfrm>
        </p:grpSpPr>
        <p:sp>
          <p:nvSpPr>
            <p:cNvPr id="3" name="TextBox 3"/>
            <p:cNvSpPr txBox="1"/>
            <p:nvPr/>
          </p:nvSpPr>
          <p:spPr>
            <a:xfrm>
              <a:off x="0" y="114300"/>
              <a:ext cx="12303237" cy="1040029"/>
            </a:xfrm>
            <a:prstGeom prst="rect">
              <a:avLst/>
            </a:prstGeom>
          </p:spPr>
          <p:txBody>
            <a:bodyPr wrap="square" lIns="0" tIns="0" rIns="0" bIns="0" rtlCol="0" anchor="t">
              <a:spAutoFit/>
            </a:bodyPr>
            <a:lstStyle/>
            <a:p>
              <a:pPr algn="l">
                <a:lnSpc>
                  <a:spcPts val="5995"/>
                </a:lnSpc>
              </a:pPr>
              <a:r>
                <a:rPr lang="en-US" sz="5995" spc="299" dirty="0">
                  <a:solidFill>
                    <a:srgbClr val="363633"/>
                  </a:solidFill>
                  <a:latin typeface="+mj-lt"/>
                </a:rPr>
                <a:t>EMPATHY VS SYMPATHY</a:t>
              </a:r>
            </a:p>
          </p:txBody>
        </p:sp>
        <p:sp>
          <p:nvSpPr>
            <p:cNvPr id="4" name="TextBox 4"/>
            <p:cNvSpPr txBox="1"/>
            <p:nvPr/>
          </p:nvSpPr>
          <p:spPr>
            <a:xfrm>
              <a:off x="0" y="2068151"/>
              <a:ext cx="10470940" cy="1587785"/>
            </a:xfrm>
            <a:prstGeom prst="rect">
              <a:avLst/>
            </a:prstGeom>
          </p:spPr>
          <p:txBody>
            <a:bodyPr lIns="0" tIns="0" rIns="0" bIns="0" rtlCol="0" anchor="t">
              <a:spAutoFit/>
            </a:bodyPr>
            <a:lstStyle/>
            <a:p>
              <a:pPr>
                <a:lnSpc>
                  <a:spcPts val="2283"/>
                </a:lnSpc>
              </a:pPr>
              <a:r>
                <a:rPr lang="en-US" sz="2537" spc="-50" dirty="0">
                  <a:solidFill>
                    <a:srgbClr val="363633"/>
                  </a:solidFill>
                  <a:latin typeface="+mj-lt"/>
                </a:rPr>
                <a:t>A short cartoon to an excerpt of a Brené Brown talk which explains clearly the difference between empathy and sympathy</a:t>
              </a:r>
            </a:p>
            <a:p>
              <a:pPr algn="l">
                <a:lnSpc>
                  <a:spcPts val="2283"/>
                </a:lnSpc>
              </a:pPr>
              <a:endParaRPr lang="en-US" sz="2537" spc="-50" dirty="0">
                <a:solidFill>
                  <a:srgbClr val="363633"/>
                </a:solidFill>
                <a:latin typeface="+mj-lt"/>
              </a:endParaRPr>
            </a:p>
          </p:txBody>
        </p:sp>
        <p:sp>
          <p:nvSpPr>
            <p:cNvPr id="5" name="TextBox 5"/>
            <p:cNvSpPr txBox="1"/>
            <p:nvPr/>
          </p:nvSpPr>
          <p:spPr>
            <a:xfrm>
              <a:off x="0" y="3575011"/>
              <a:ext cx="10470940" cy="1448856"/>
            </a:xfrm>
            <a:prstGeom prst="rect">
              <a:avLst/>
            </a:prstGeom>
          </p:spPr>
          <p:txBody>
            <a:bodyPr lIns="0" tIns="0" rIns="0" bIns="0" rtlCol="0" anchor="t">
              <a:spAutoFit/>
            </a:bodyPr>
            <a:lstStyle/>
            <a:p>
              <a:pPr>
                <a:lnSpc>
                  <a:spcPts val="3142"/>
                </a:lnSpc>
              </a:pPr>
              <a:endParaRPr>
                <a:latin typeface="+mj-lt"/>
              </a:endParaRPr>
            </a:p>
            <a:p>
              <a:pPr>
                <a:lnSpc>
                  <a:spcPts val="3130"/>
                </a:lnSpc>
              </a:pPr>
              <a:endParaRPr>
                <a:latin typeface="+mj-lt"/>
              </a:endParaRPr>
            </a:p>
            <a:p>
              <a:pPr algn="l">
                <a:lnSpc>
                  <a:spcPts val="2458"/>
                </a:lnSpc>
              </a:pPr>
              <a:endParaRPr>
                <a:latin typeface="+mj-lt"/>
              </a:endParaRPr>
            </a:p>
          </p:txBody>
        </p:sp>
        <p:sp>
          <p:nvSpPr>
            <p:cNvPr id="6" name="AutoShape 6"/>
            <p:cNvSpPr/>
            <p:nvPr/>
          </p:nvSpPr>
          <p:spPr>
            <a:xfrm>
              <a:off x="0" y="1418063"/>
              <a:ext cx="1325893" cy="138114"/>
            </a:xfrm>
            <a:prstGeom prst="rect">
              <a:avLst/>
            </a:prstGeom>
            <a:solidFill>
              <a:srgbClr val="FEB06A"/>
            </a:solidFill>
          </p:spPr>
        </p:sp>
      </p:grpSp>
      <p:sp>
        <p:nvSpPr>
          <p:cNvPr id="7" name="AutoShape 7"/>
          <p:cNvSpPr/>
          <p:nvPr/>
        </p:nvSpPr>
        <p:spPr>
          <a:xfrm>
            <a:off x="29308" y="9202156"/>
            <a:ext cx="18288000" cy="1217324"/>
          </a:xfrm>
          <a:prstGeom prst="rect">
            <a:avLst/>
          </a:prstGeom>
          <a:solidFill>
            <a:srgbClr val="4D5379"/>
          </a:solidFill>
        </p:spPr>
      </p:sp>
      <p:pic>
        <p:nvPicPr>
          <p:cNvPr id="8" name="Picture 8"/>
          <p:cNvPicPr>
            <a:picLocks noChangeAspect="1"/>
          </p:cNvPicPr>
          <p:nvPr/>
        </p:nvPicPr>
        <p:blipFill>
          <a:blip r:embed="rId3"/>
          <a:srcRect/>
          <a:stretch>
            <a:fillRect/>
          </a:stretch>
        </p:blipFill>
        <p:spPr>
          <a:xfrm>
            <a:off x="4530286" y="3715155"/>
            <a:ext cx="9227428" cy="5086619"/>
          </a:xfrm>
          <a:prstGeom prst="rect">
            <a:avLst/>
          </a:prstGeom>
        </p:spPr>
      </p:pic>
      <p:sp>
        <p:nvSpPr>
          <p:cNvPr id="9" name="TextBox 9"/>
          <p:cNvSpPr txBox="1"/>
          <p:nvPr/>
        </p:nvSpPr>
        <p:spPr>
          <a:xfrm>
            <a:off x="10503974" y="2536963"/>
            <a:ext cx="6507480" cy="696922"/>
          </a:xfrm>
          <a:prstGeom prst="rect">
            <a:avLst/>
          </a:prstGeom>
        </p:spPr>
        <p:txBody>
          <a:bodyPr lIns="0" tIns="0" rIns="0" bIns="0" rtlCol="0" anchor="t">
            <a:spAutoFit/>
          </a:bodyPr>
          <a:lstStyle/>
          <a:p>
            <a:pPr algn="ctr">
              <a:lnSpc>
                <a:spcPts val="2834"/>
              </a:lnSpc>
              <a:spcBef>
                <a:spcPct val="0"/>
              </a:spcBef>
            </a:pPr>
            <a:r>
              <a:rPr lang="en-US" sz="2024" dirty="0">
                <a:solidFill>
                  <a:srgbClr val="363633"/>
                </a:solidFill>
                <a:latin typeface="+mj-lt"/>
                <a:hlinkClick r:id="rId4"/>
              </a:rPr>
              <a:t>https://www.youtube.com/watch?v=1Evwgu369Jw</a:t>
            </a:r>
            <a:endParaRPr lang="en-US" sz="2024" dirty="0">
              <a:solidFill>
                <a:srgbClr val="363633"/>
              </a:solidFill>
              <a:latin typeface="+mj-lt"/>
            </a:endParaRPr>
          </a:p>
          <a:p>
            <a:pPr algn="ctr">
              <a:lnSpc>
                <a:spcPts val="2834"/>
              </a:lnSpc>
              <a:spcBef>
                <a:spcPct val="0"/>
              </a:spcBef>
            </a:pPr>
            <a:r>
              <a:rPr lang="en-US" sz="2024" dirty="0">
                <a:solidFill>
                  <a:srgbClr val="363633"/>
                </a:solidFill>
                <a:latin typeface="+mj-lt"/>
              </a:rPr>
              <a:t>  </a:t>
            </a:r>
          </a:p>
        </p:txBody>
      </p:sp>
      <p:sp>
        <p:nvSpPr>
          <p:cNvPr id="11" name="Footer Placeholder 8">
            <a:extLst>
              <a:ext uri="{FF2B5EF4-FFF2-40B4-BE49-F238E27FC236}">
                <a16:creationId xmlns:a16="http://schemas.microsoft.com/office/drawing/2014/main" id="{98FBAF13-A0CD-F44E-9F8A-08C87CDB4128}"/>
              </a:ext>
            </a:extLst>
          </p:cNvPr>
          <p:cNvSpPr>
            <a:spLocks noGrp="1"/>
          </p:cNvSpPr>
          <p:nvPr>
            <p:ph type="ftr" sz="quarter" idx="11"/>
          </p:nvPr>
        </p:nvSpPr>
        <p:spPr>
          <a:xfrm>
            <a:off x="15011400" y="9445693"/>
            <a:ext cx="2895600" cy="365125"/>
          </a:xfrm>
        </p:spPr>
        <p:txBody>
          <a:bodyPr/>
          <a:lstStyle/>
          <a:p>
            <a:r>
              <a:rPr lang="en-US" dirty="0">
                <a:solidFill>
                  <a:schemeClr val="bg1">
                    <a:lumMod val="95000"/>
                  </a:schemeClr>
                </a:solidFill>
              </a:rPr>
              <a:t>Difficult Conversations with Children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grpSp>
        <p:nvGrpSpPr>
          <p:cNvPr id="2" name="Group 2"/>
          <p:cNvGrpSpPr/>
          <p:nvPr/>
        </p:nvGrpSpPr>
        <p:grpSpPr>
          <a:xfrm>
            <a:off x="1534761" y="593377"/>
            <a:ext cx="13473550" cy="2445479"/>
            <a:chOff x="0" y="114300"/>
            <a:chExt cx="17964734" cy="3260638"/>
          </a:xfrm>
        </p:grpSpPr>
        <p:sp>
          <p:nvSpPr>
            <p:cNvPr id="3" name="TextBox 3"/>
            <p:cNvSpPr txBox="1"/>
            <p:nvPr/>
          </p:nvSpPr>
          <p:spPr>
            <a:xfrm>
              <a:off x="0" y="114300"/>
              <a:ext cx="17964734" cy="1060118"/>
            </a:xfrm>
            <a:prstGeom prst="rect">
              <a:avLst/>
            </a:prstGeom>
          </p:spPr>
          <p:txBody>
            <a:bodyPr wrap="square" lIns="0" tIns="0" rIns="0" bIns="0" rtlCol="0" anchor="t">
              <a:spAutoFit/>
            </a:bodyPr>
            <a:lstStyle/>
            <a:p>
              <a:pPr algn="l">
                <a:lnSpc>
                  <a:spcPts val="6237"/>
                </a:lnSpc>
              </a:pPr>
              <a:r>
                <a:rPr lang="en-US" sz="5400" spc="311" dirty="0">
                  <a:solidFill>
                    <a:srgbClr val="363633"/>
                  </a:solidFill>
                  <a:latin typeface="+mj-lt"/>
                </a:rPr>
                <a:t>WHAT OTHERS ARE DOING - TRAUMA</a:t>
              </a:r>
            </a:p>
          </p:txBody>
        </p:sp>
        <p:sp>
          <p:nvSpPr>
            <p:cNvPr id="4" name="TextBox 4"/>
            <p:cNvSpPr txBox="1"/>
            <p:nvPr/>
          </p:nvSpPr>
          <p:spPr>
            <a:xfrm>
              <a:off x="0" y="2194273"/>
              <a:ext cx="17964734" cy="1180665"/>
            </a:xfrm>
            <a:prstGeom prst="rect">
              <a:avLst/>
            </a:prstGeom>
          </p:spPr>
          <p:txBody>
            <a:bodyPr wrap="square" lIns="0" tIns="0" rIns="0" bIns="0" rtlCol="0" anchor="t">
              <a:spAutoFit/>
            </a:bodyPr>
            <a:lstStyle/>
            <a:p>
              <a:pPr algn="l"/>
              <a:r>
                <a:rPr lang="en-US" sz="2877" spc="-57" dirty="0">
                  <a:solidFill>
                    <a:srgbClr val="363633"/>
                  </a:solidFill>
                  <a:latin typeface="+mj-lt"/>
                </a:rPr>
                <a:t>Sometimes it feels that all the onus is on the parent and carer and that you carry a lot alone.  Here is where others are doing to change mindsets and policy around trauma: </a:t>
              </a:r>
            </a:p>
          </p:txBody>
        </p:sp>
        <p:sp>
          <p:nvSpPr>
            <p:cNvPr id="5" name="AutoShape 5"/>
            <p:cNvSpPr/>
            <p:nvPr/>
          </p:nvSpPr>
          <p:spPr>
            <a:xfrm>
              <a:off x="0" y="1494028"/>
              <a:ext cx="1503790" cy="156645"/>
            </a:xfrm>
            <a:prstGeom prst="rect">
              <a:avLst/>
            </a:prstGeom>
            <a:solidFill>
              <a:srgbClr val="FEB06A"/>
            </a:solidFill>
          </p:spPr>
        </p:sp>
      </p:grpSp>
      <p:sp>
        <p:nvSpPr>
          <p:cNvPr id="6" name="AutoShape 6"/>
          <p:cNvSpPr/>
          <p:nvPr/>
        </p:nvSpPr>
        <p:spPr>
          <a:xfrm>
            <a:off x="0" y="9169004"/>
            <a:ext cx="18288000" cy="1217324"/>
          </a:xfrm>
          <a:prstGeom prst="rect">
            <a:avLst/>
          </a:prstGeom>
          <a:solidFill>
            <a:srgbClr val="4D5379"/>
          </a:solidFill>
        </p:spPr>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221585" y="-922915"/>
            <a:ext cx="6062400" cy="6062400"/>
          </a:xfrm>
          <a:prstGeom prst="rect">
            <a:avLst/>
          </a:prstGeom>
        </p:spPr>
      </p:pic>
      <p:sp>
        <p:nvSpPr>
          <p:cNvPr id="8" name="TextBox 8"/>
          <p:cNvSpPr txBox="1"/>
          <p:nvPr/>
        </p:nvSpPr>
        <p:spPr>
          <a:xfrm>
            <a:off x="384089" y="3106790"/>
            <a:ext cx="16744950" cy="1077218"/>
          </a:xfrm>
          <a:prstGeom prst="rect">
            <a:avLst/>
          </a:prstGeom>
        </p:spPr>
        <p:txBody>
          <a:bodyPr lIns="0" tIns="0" rIns="0" bIns="0" rtlCol="0" anchor="t">
            <a:spAutoFit/>
          </a:bodyPr>
          <a:lstStyle/>
          <a:p>
            <a:pPr algn="ctr">
              <a:lnSpc>
                <a:spcPts val="2787"/>
              </a:lnSpc>
            </a:pPr>
            <a:endParaRPr lang="en-US" sz="2700" dirty="0">
              <a:solidFill>
                <a:srgbClr val="363633"/>
              </a:solidFill>
              <a:latin typeface="Arimo"/>
            </a:endParaRPr>
          </a:p>
          <a:p>
            <a:pPr algn="ctr">
              <a:lnSpc>
                <a:spcPts val="2787"/>
              </a:lnSpc>
            </a:pPr>
            <a:endParaRPr lang="en-US" sz="2700" dirty="0">
              <a:solidFill>
                <a:srgbClr val="363633"/>
              </a:solidFill>
              <a:latin typeface="Arimo"/>
            </a:endParaRPr>
          </a:p>
          <a:p>
            <a:pPr algn="ctr">
              <a:lnSpc>
                <a:spcPts val="2787"/>
              </a:lnSpc>
              <a:spcBef>
                <a:spcPct val="0"/>
              </a:spcBef>
            </a:pPr>
            <a:endParaRPr lang="en-US" sz="2700" dirty="0">
              <a:solidFill>
                <a:srgbClr val="363633"/>
              </a:solidFill>
              <a:latin typeface="Arimo"/>
            </a:endParaRPr>
          </a:p>
        </p:txBody>
      </p:sp>
      <p:sp>
        <p:nvSpPr>
          <p:cNvPr id="10" name="Footer Placeholder 8">
            <a:extLst>
              <a:ext uri="{FF2B5EF4-FFF2-40B4-BE49-F238E27FC236}">
                <a16:creationId xmlns:a16="http://schemas.microsoft.com/office/drawing/2014/main" id="{B4C36677-F33B-904C-9E2F-80CC5F0F7011}"/>
              </a:ext>
            </a:extLst>
          </p:cNvPr>
          <p:cNvSpPr txBox="1">
            <a:spLocks/>
          </p:cNvSpPr>
          <p:nvPr/>
        </p:nvSpPr>
        <p:spPr>
          <a:xfrm>
            <a:off x="15008311" y="9599304"/>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95000"/>
                  </a:schemeClr>
                </a:solidFill>
              </a:rPr>
              <a:t>Difficult Conversations with Children ©</a:t>
            </a:r>
          </a:p>
        </p:txBody>
      </p:sp>
      <p:sp>
        <p:nvSpPr>
          <p:cNvPr id="9" name="TextBox 8">
            <a:extLst>
              <a:ext uri="{FF2B5EF4-FFF2-40B4-BE49-F238E27FC236}">
                <a16:creationId xmlns:a16="http://schemas.microsoft.com/office/drawing/2014/main" id="{FDEC7F1E-CFE7-104D-A957-6F39AAE5FF83}"/>
              </a:ext>
            </a:extLst>
          </p:cNvPr>
          <p:cNvSpPr txBox="1"/>
          <p:nvPr/>
        </p:nvSpPr>
        <p:spPr>
          <a:xfrm>
            <a:off x="2333289" y="3984776"/>
            <a:ext cx="13621421" cy="5078313"/>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GB" sz="3200" dirty="0">
                <a:latin typeface="+mj-lt"/>
              </a:rPr>
              <a:t>Ace Study and follow up into policy </a:t>
            </a:r>
          </a:p>
          <a:p>
            <a:pPr marL="285750" indent="-285750">
              <a:lnSpc>
                <a:spcPct val="150000"/>
              </a:lnSpc>
              <a:buFont typeface="Arial" panose="020B0604020202020204" pitchFamily="34" charset="0"/>
              <a:buChar char="•"/>
            </a:pPr>
            <a:r>
              <a:rPr lang="en-GB" sz="3200" dirty="0">
                <a:latin typeface="+mj-lt"/>
              </a:rPr>
              <a:t>Oprah Winfrey and Bruce Perry – helping everybody understand about trauma </a:t>
            </a:r>
          </a:p>
          <a:p>
            <a:pPr marL="285750" indent="-285750">
              <a:lnSpc>
                <a:spcPct val="150000"/>
              </a:lnSpc>
              <a:buFont typeface="Arial" panose="020B0604020202020204" pitchFamily="34" charset="0"/>
              <a:buChar char="•"/>
            </a:pPr>
            <a:r>
              <a:rPr lang="en-GB" sz="3200" dirty="0">
                <a:latin typeface="+mj-lt"/>
              </a:rPr>
              <a:t>Brené Brown on vulnerability  and empathy</a:t>
            </a:r>
          </a:p>
          <a:p>
            <a:pPr marL="285750" indent="-285750">
              <a:lnSpc>
                <a:spcPct val="150000"/>
              </a:lnSpc>
              <a:buFont typeface="Arial" panose="020B0604020202020204" pitchFamily="34" charset="0"/>
              <a:buChar char="•"/>
            </a:pPr>
            <a:r>
              <a:rPr lang="en-GB" sz="3200" dirty="0">
                <a:latin typeface="+mj-lt"/>
              </a:rPr>
              <a:t>Paralympics popularity – being different can be being great. </a:t>
            </a:r>
          </a:p>
          <a:p>
            <a:pPr marL="285750" indent="-285750">
              <a:lnSpc>
                <a:spcPct val="150000"/>
              </a:lnSpc>
              <a:buFont typeface="Arial" panose="020B0604020202020204" pitchFamily="34" charset="0"/>
              <a:buChar char="•"/>
            </a:pPr>
            <a:r>
              <a:rPr lang="en-GB" sz="3200" dirty="0">
                <a:latin typeface="+mj-lt"/>
              </a:rPr>
              <a:t>Campaigns like MeToo, </a:t>
            </a:r>
          </a:p>
          <a:p>
            <a:pPr marL="285750" indent="-285750">
              <a:lnSpc>
                <a:spcPct val="150000"/>
              </a:lnSpc>
              <a:buFont typeface="Arial" panose="020B0604020202020204" pitchFamily="34" charset="0"/>
              <a:buChar char="•"/>
            </a:pPr>
            <a:r>
              <a:rPr lang="en-GB" sz="3200" dirty="0">
                <a:latin typeface="+mj-lt"/>
              </a:rPr>
              <a:t>Pocket Project and Collective Trauma – training, healing and awareness raising</a:t>
            </a:r>
          </a:p>
          <a:p>
            <a:endParaRPr lang="en-GB" dirty="0">
              <a:latin typeface="+mj-lt"/>
            </a:endParaRPr>
          </a:p>
          <a:p>
            <a:endParaRPr lang="en-GB" dirty="0">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AF1F1"/>
        </a:solidFill>
        <a:effectLst/>
      </p:bgPr>
    </p:bg>
    <p:spTree>
      <p:nvGrpSpPr>
        <p:cNvPr id="1" name=""/>
        <p:cNvGrpSpPr/>
        <p:nvPr/>
      </p:nvGrpSpPr>
      <p:grpSpPr>
        <a:xfrm>
          <a:off x="0" y="0"/>
          <a:ext cx="0" cy="0"/>
          <a:chOff x="0" y="0"/>
          <a:chExt cx="0" cy="0"/>
        </a:xfrm>
      </p:grpSpPr>
      <p:grpSp>
        <p:nvGrpSpPr>
          <p:cNvPr id="2" name="Group 2"/>
          <p:cNvGrpSpPr/>
          <p:nvPr/>
        </p:nvGrpSpPr>
        <p:grpSpPr>
          <a:xfrm>
            <a:off x="3314700" y="699426"/>
            <a:ext cx="10553700" cy="10640186"/>
            <a:chOff x="0" y="114300"/>
            <a:chExt cx="14071600" cy="14186914"/>
          </a:xfrm>
        </p:grpSpPr>
        <p:sp>
          <p:nvSpPr>
            <p:cNvPr id="3" name="TextBox 3"/>
            <p:cNvSpPr txBox="1"/>
            <p:nvPr/>
          </p:nvSpPr>
          <p:spPr>
            <a:xfrm>
              <a:off x="0" y="114300"/>
              <a:ext cx="13563600" cy="2053811"/>
            </a:xfrm>
            <a:prstGeom prst="rect">
              <a:avLst/>
            </a:prstGeom>
          </p:spPr>
          <p:txBody>
            <a:bodyPr wrap="square" lIns="0" tIns="0" rIns="0" bIns="0" rtlCol="0" anchor="t">
              <a:spAutoFit/>
            </a:bodyPr>
            <a:lstStyle/>
            <a:p>
              <a:pPr algn="l">
                <a:lnSpc>
                  <a:spcPts val="6236"/>
                </a:lnSpc>
              </a:pPr>
              <a:r>
                <a:rPr lang="en-US" sz="4400" spc="311" dirty="0">
                  <a:solidFill>
                    <a:srgbClr val="363633"/>
                  </a:solidFill>
                  <a:latin typeface="+mj-lt"/>
                </a:rPr>
                <a:t>WHAT OTHERS ARE DOING - ADOPTION AND FOSTERING </a:t>
              </a:r>
            </a:p>
          </p:txBody>
        </p:sp>
        <p:sp>
          <p:nvSpPr>
            <p:cNvPr id="4" name="TextBox 4"/>
            <p:cNvSpPr txBox="1"/>
            <p:nvPr/>
          </p:nvSpPr>
          <p:spPr>
            <a:xfrm>
              <a:off x="0" y="3297256"/>
              <a:ext cx="11874345" cy="937590"/>
            </a:xfrm>
            <a:prstGeom prst="rect">
              <a:avLst/>
            </a:prstGeom>
          </p:spPr>
          <p:txBody>
            <a:bodyPr lIns="0" tIns="0" rIns="0" bIns="0" rtlCol="0" anchor="t">
              <a:spAutoFit/>
            </a:bodyPr>
            <a:lstStyle/>
            <a:p>
              <a:pPr algn="l">
                <a:lnSpc>
                  <a:spcPts val="2589"/>
                </a:lnSpc>
              </a:pPr>
              <a:r>
                <a:rPr lang="en-US" sz="2800" spc="-57" dirty="0">
                  <a:solidFill>
                    <a:srgbClr val="363633"/>
                  </a:solidFill>
                  <a:latin typeface="+mj-lt"/>
                </a:rPr>
                <a:t>Here is where others are doing to change mindsets and policy and support you in fostering and adoption. </a:t>
              </a:r>
            </a:p>
          </p:txBody>
        </p:sp>
        <p:sp>
          <p:nvSpPr>
            <p:cNvPr id="5" name="TextBox 5"/>
            <p:cNvSpPr txBox="1"/>
            <p:nvPr/>
          </p:nvSpPr>
          <p:spPr>
            <a:xfrm>
              <a:off x="0" y="4486305"/>
              <a:ext cx="14071600" cy="9814909"/>
            </a:xfrm>
            <a:prstGeom prst="rect">
              <a:avLst/>
            </a:prstGeom>
          </p:spPr>
          <p:txBody>
            <a:bodyPr wrap="square" lIns="0" tIns="0" rIns="0" bIns="0" rtlCol="0" anchor="t">
              <a:spAutoFit/>
            </a:bodyPr>
            <a:lstStyle/>
            <a:p>
              <a:pPr marL="581018" lvl="1" indent="-290509">
                <a:lnSpc>
                  <a:spcPts val="4440"/>
                </a:lnSpc>
                <a:buFont typeface="Arial"/>
                <a:buChar char="•"/>
              </a:pPr>
              <a:r>
                <a:rPr lang="en-US" sz="2691" spc="-13" dirty="0">
                  <a:solidFill>
                    <a:srgbClr val="363633"/>
                  </a:solidFill>
                  <a:latin typeface="+mj-lt"/>
                </a:rPr>
                <a:t>Use of language in documentation - policy changes and guidance</a:t>
              </a:r>
            </a:p>
            <a:p>
              <a:pPr marL="581018" lvl="1" indent="-290509">
                <a:lnSpc>
                  <a:spcPts val="4440"/>
                </a:lnSpc>
                <a:buFont typeface="Arial"/>
                <a:buChar char="•"/>
              </a:pPr>
              <a:r>
                <a:rPr lang="en-US" sz="2691" spc="-13" dirty="0">
                  <a:solidFill>
                    <a:srgbClr val="363633"/>
                  </a:solidFill>
                  <a:latin typeface="+mj-lt"/>
                </a:rPr>
                <a:t>Podcasts - you can hear directly from children and young people about what worked for them.</a:t>
              </a:r>
            </a:p>
            <a:p>
              <a:pPr marL="581018" lvl="1" indent="-290509">
                <a:lnSpc>
                  <a:spcPts val="4440"/>
                </a:lnSpc>
                <a:buFont typeface="Arial"/>
                <a:buChar char="•"/>
              </a:pPr>
              <a:r>
                <a:rPr lang="en-US" sz="2691" spc="-13" dirty="0">
                  <a:solidFill>
                    <a:srgbClr val="363633"/>
                  </a:solidFill>
                  <a:latin typeface="+mj-lt"/>
                </a:rPr>
                <a:t>Webinars and conferences on adoption/fostering websites – including specials for teachers/support workers/family members</a:t>
              </a:r>
            </a:p>
            <a:p>
              <a:pPr marL="581018" lvl="1" indent="-290509">
                <a:lnSpc>
                  <a:spcPts val="4440"/>
                </a:lnSpc>
                <a:buFont typeface="Arial"/>
                <a:buChar char="•"/>
              </a:pPr>
              <a:r>
                <a:rPr lang="en-US" sz="2691" spc="-13" dirty="0">
                  <a:solidFill>
                    <a:srgbClr val="363633"/>
                  </a:solidFill>
                  <a:latin typeface="+mj-lt"/>
                </a:rPr>
                <a:t>Themed or non-themed access to “experts”  - </a:t>
              </a:r>
              <a:r>
                <a:rPr lang="en-US" sz="2691" spc="-13" dirty="0" err="1">
                  <a:solidFill>
                    <a:srgbClr val="363633"/>
                  </a:solidFill>
                  <a:latin typeface="+mj-lt"/>
                </a:rPr>
                <a:t>eg</a:t>
              </a:r>
              <a:r>
                <a:rPr lang="en-US" sz="2691" spc="-13" dirty="0">
                  <a:solidFill>
                    <a:srgbClr val="363633"/>
                  </a:solidFill>
                  <a:latin typeface="+mj-lt"/>
                </a:rPr>
                <a:t> the Trigger clinic by the Association of Therapeutic Parenting.  </a:t>
              </a:r>
            </a:p>
            <a:p>
              <a:pPr marL="581018" lvl="1" indent="-290509">
                <a:lnSpc>
                  <a:spcPts val="4440"/>
                </a:lnSpc>
                <a:buFont typeface="Arial"/>
                <a:buChar char="•"/>
              </a:pPr>
              <a:r>
                <a:rPr lang="en-US" sz="2691" spc="-13" dirty="0">
                  <a:solidFill>
                    <a:srgbClr val="363633"/>
                  </a:solidFill>
                  <a:latin typeface="+mj-lt"/>
                </a:rPr>
                <a:t>TESSA - a pilot training course from Adoption UK which is open to including family members at certain points. </a:t>
              </a:r>
            </a:p>
            <a:p>
              <a:pPr>
                <a:lnSpc>
                  <a:spcPts val="3285"/>
                </a:lnSpc>
              </a:pPr>
              <a:endParaRPr lang="en-US" sz="2691" spc="-13" dirty="0">
                <a:solidFill>
                  <a:srgbClr val="363633"/>
                </a:solidFill>
                <a:latin typeface="+mj-lt"/>
              </a:endParaRPr>
            </a:p>
            <a:p>
              <a:pPr>
                <a:lnSpc>
                  <a:spcPts val="3285"/>
                </a:lnSpc>
              </a:pPr>
              <a:endParaRPr lang="en-US" sz="2691" spc="-13" dirty="0">
                <a:solidFill>
                  <a:srgbClr val="363633"/>
                </a:solidFill>
                <a:latin typeface="+mj-lt"/>
              </a:endParaRPr>
            </a:p>
            <a:p>
              <a:pPr>
                <a:lnSpc>
                  <a:spcPts val="2787"/>
                </a:lnSpc>
              </a:pPr>
              <a:endParaRPr lang="en-US" sz="2691" spc="-13" dirty="0">
                <a:solidFill>
                  <a:srgbClr val="363633"/>
                </a:solidFill>
                <a:latin typeface="+mj-lt"/>
              </a:endParaRPr>
            </a:p>
            <a:p>
              <a:pPr>
                <a:lnSpc>
                  <a:spcPts val="2787"/>
                </a:lnSpc>
              </a:pPr>
              <a:endParaRPr lang="en-US" sz="2691" spc="-13" dirty="0">
                <a:solidFill>
                  <a:srgbClr val="363633"/>
                </a:solidFill>
                <a:latin typeface="+mj-lt"/>
              </a:endParaRPr>
            </a:p>
            <a:p>
              <a:pPr>
                <a:lnSpc>
                  <a:spcPts val="2787"/>
                </a:lnSpc>
              </a:pPr>
              <a:endParaRPr lang="en-US" sz="2691" spc="-13" dirty="0">
                <a:solidFill>
                  <a:srgbClr val="363633"/>
                </a:solidFill>
                <a:latin typeface="+mj-lt"/>
              </a:endParaRPr>
            </a:p>
            <a:p>
              <a:pPr algn="l">
                <a:lnSpc>
                  <a:spcPts val="2787"/>
                </a:lnSpc>
              </a:pPr>
              <a:endParaRPr lang="en-US" sz="2691" spc="-13" dirty="0">
                <a:solidFill>
                  <a:srgbClr val="363633"/>
                </a:solidFill>
                <a:latin typeface="+mj-lt"/>
              </a:endParaRPr>
            </a:p>
          </p:txBody>
        </p:sp>
        <p:sp>
          <p:nvSpPr>
            <p:cNvPr id="6" name="AutoShape 6"/>
            <p:cNvSpPr/>
            <p:nvPr/>
          </p:nvSpPr>
          <p:spPr>
            <a:xfrm>
              <a:off x="0" y="2549924"/>
              <a:ext cx="1503600" cy="156625"/>
            </a:xfrm>
            <a:prstGeom prst="rect">
              <a:avLst/>
            </a:prstGeom>
            <a:solidFill>
              <a:srgbClr val="FEB06A"/>
            </a:solidFill>
          </p:spPr>
        </p:sp>
      </p:grpSp>
      <p:sp>
        <p:nvSpPr>
          <p:cNvPr id="7" name="AutoShape 7"/>
          <p:cNvSpPr/>
          <p:nvPr/>
        </p:nvSpPr>
        <p:spPr>
          <a:xfrm>
            <a:off x="-23446" y="9240539"/>
            <a:ext cx="18288000" cy="1217324"/>
          </a:xfrm>
          <a:prstGeom prst="rect">
            <a:avLst/>
          </a:prstGeom>
          <a:solidFill>
            <a:srgbClr val="4D5379"/>
          </a:solidFill>
        </p:spPr>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221585" y="-922915"/>
            <a:ext cx="6066415" cy="6066415"/>
          </a:xfrm>
          <a:prstGeom prst="rect">
            <a:avLst/>
          </a:prstGeom>
        </p:spPr>
      </p:pic>
      <p:sp>
        <p:nvSpPr>
          <p:cNvPr id="10" name="Footer Placeholder 8">
            <a:extLst>
              <a:ext uri="{FF2B5EF4-FFF2-40B4-BE49-F238E27FC236}">
                <a16:creationId xmlns:a16="http://schemas.microsoft.com/office/drawing/2014/main" id="{15327FEB-ABBD-3440-811B-C8C353900F9E}"/>
              </a:ext>
            </a:extLst>
          </p:cNvPr>
          <p:cNvSpPr txBox="1">
            <a:spLocks/>
          </p:cNvSpPr>
          <p:nvPr/>
        </p:nvSpPr>
        <p:spPr>
          <a:xfrm>
            <a:off x="14973300" y="9556231"/>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95000"/>
                  </a:schemeClr>
                </a:solidFill>
              </a:rPr>
              <a:t>Difficult Conversations with Children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DAF1F1"/>
        </a:solidFill>
        <a:effectLst/>
      </p:bgPr>
    </p:bg>
    <p:spTree>
      <p:nvGrpSpPr>
        <p:cNvPr id="1" name=""/>
        <p:cNvGrpSpPr/>
        <p:nvPr/>
      </p:nvGrpSpPr>
      <p:grpSpPr>
        <a:xfrm>
          <a:off x="0" y="0"/>
          <a:ext cx="0" cy="0"/>
          <a:chOff x="0" y="0"/>
          <a:chExt cx="0" cy="0"/>
        </a:xfrm>
      </p:grpSpPr>
      <p:sp>
        <p:nvSpPr>
          <p:cNvPr id="2" name="AutoShape 2"/>
          <p:cNvSpPr/>
          <p:nvPr/>
        </p:nvSpPr>
        <p:spPr>
          <a:xfrm>
            <a:off x="-23446" y="9063335"/>
            <a:ext cx="18288000" cy="1217324"/>
          </a:xfrm>
          <a:prstGeom prst="rect">
            <a:avLst/>
          </a:prstGeom>
          <a:solidFill>
            <a:srgbClr val="4D5379"/>
          </a:solidFill>
        </p:spPr>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221585" y="-665307"/>
            <a:ext cx="6066415" cy="6066415"/>
          </a:xfrm>
          <a:prstGeom prst="rect">
            <a:avLst/>
          </a:prstGeom>
        </p:spPr>
      </p:pic>
      <p:sp>
        <p:nvSpPr>
          <p:cNvPr id="4" name="TextBox 4"/>
          <p:cNvSpPr txBox="1"/>
          <p:nvPr/>
        </p:nvSpPr>
        <p:spPr>
          <a:xfrm>
            <a:off x="6744710" y="3714461"/>
            <a:ext cx="7854517" cy="666317"/>
          </a:xfrm>
          <a:prstGeom prst="rect">
            <a:avLst/>
          </a:prstGeom>
        </p:spPr>
        <p:txBody>
          <a:bodyPr anchor="t" bIns="0" lIns="0" rIns="0" rtlCol="0" tIns="0">
            <a:spAutoFit/>
          </a:bodyPr>
          <a:lstStyle/>
          <a:p>
            <a:pPr algn="l">
              <a:lnSpc>
                <a:spcPts val="2505"/>
              </a:lnSpc>
            </a:pPr>
            <a:r>
              <a:rPr lang="en-US" spc="-55" sz="2784">
                <a:solidFill>
                  <a:srgbClr val="363633"/>
                </a:solidFill>
                <a:latin typeface="+mj-lt"/>
              </a:rPr>
              <a:t>Be child led - sometimes the timing will not be of your making.   Get comfortable with rolling with it.</a:t>
            </a:r>
          </a:p>
        </p:txBody>
      </p:sp>
      <p:grpSp>
        <p:nvGrpSpPr>
          <p:cNvPr id="5" name="Group 5"/>
          <p:cNvGrpSpPr/>
          <p:nvPr/>
        </p:nvGrpSpPr>
        <p:grpSpPr>
          <a:xfrm>
            <a:off x="3688773" y="1404648"/>
            <a:ext cx="9294091" cy="1142567"/>
            <a:chOff x="0" y="133349"/>
            <a:chExt cx="12392121" cy="1523424"/>
          </a:xfrm>
        </p:grpSpPr>
        <p:sp>
          <p:nvSpPr>
            <p:cNvPr id="6" name="TextBox 6"/>
            <p:cNvSpPr txBox="1"/>
            <p:nvPr/>
          </p:nvSpPr>
          <p:spPr>
            <a:xfrm>
              <a:off x="0" y="133349"/>
              <a:ext cx="12392121" cy="766876"/>
            </a:xfrm>
            <a:prstGeom prst="rect">
              <a:avLst/>
            </a:prstGeom>
          </p:spPr>
          <p:txBody>
            <a:bodyPr anchor="t" bIns="0" lIns="0" rIns="0" rtlCol="0" tIns="0">
              <a:spAutoFit/>
            </a:bodyPr>
            <a:lstStyle/>
            <a:p>
              <a:pPr algn="l">
                <a:lnSpc>
                  <a:spcPts val="4295"/>
                </a:lnSpc>
              </a:pPr>
              <a:r>
                <a:rPr lang="en-US" sz="4772">
                  <a:solidFill>
                    <a:srgbClr val="363633"/>
                  </a:solidFill>
                  <a:latin typeface="+mj-lt"/>
                </a:rPr>
                <a:t>Timing tips (check!) </a:t>
              </a:r>
            </a:p>
          </p:txBody>
        </p:sp>
        <p:sp>
          <p:nvSpPr>
            <p:cNvPr id="7" name="TextBox 7"/>
            <p:cNvSpPr txBox="1"/>
            <p:nvPr/>
          </p:nvSpPr>
          <p:spPr>
            <a:xfrm>
              <a:off x="0" y="1268461"/>
              <a:ext cx="12392121" cy="388312"/>
            </a:xfrm>
            <a:prstGeom prst="rect">
              <a:avLst/>
            </a:prstGeom>
          </p:spPr>
          <p:txBody>
            <a:bodyPr anchor="t" bIns="0" lIns="0" rIns="0" rtlCol="0" tIns="0">
              <a:spAutoFit/>
            </a:bodyPr>
            <a:lstStyle/>
            <a:p>
              <a:pPr algn="l">
                <a:lnSpc>
                  <a:spcPts val="2412"/>
                </a:lnSpc>
              </a:pPr>
              <a:r>
                <a:rPr lang="en-US" spc="344" sz="1723">
                  <a:solidFill>
                    <a:srgbClr val="363633"/>
                  </a:solidFill>
                  <a:latin typeface="+mj-lt"/>
                </a:rPr>
                <a:t>ME AND CONVERSATIONS</a:t>
              </a:r>
            </a:p>
          </p:txBody>
        </p:sp>
      </p:grpSp>
      <p:grpSp>
        <p:nvGrpSpPr>
          <p:cNvPr id="8" name="Group 8"/>
          <p:cNvGrpSpPr>
            <a:grpSpLocks noChangeAspect="1"/>
          </p:cNvGrpSpPr>
          <p:nvPr/>
        </p:nvGrpSpPr>
        <p:grpSpPr>
          <a:xfrm>
            <a:off x="4658591" y="3173557"/>
            <a:ext cx="1671926" cy="1671926"/>
            <a:chOff x="0" y="0"/>
            <a:chExt cx="6350000" cy="6350000"/>
          </a:xfrm>
        </p:grpSpPr>
        <p:sp>
          <p:nvSpPr>
            <p:cNvPr id="9" name="Freeform 9"/>
            <p:cNvSpPr/>
            <p:nvPr/>
          </p:nvSpPr>
          <p:spPr>
            <a:xfrm>
              <a:off x="-156812" y="-5088"/>
              <a:ext cx="6663624" cy="6360176"/>
            </a:xfrm>
            <a:custGeom>
              <a:avLst/>
              <a:gdLst/>
              <a:ahLst/>
              <a:cxnLst/>
              <a:rect b="b" l="l" r="r" t="t"/>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FFFFF"/>
            </a:solidFill>
          </p:spPr>
        </p:sp>
      </p:grpSp>
      <p:grpSp>
        <p:nvGrpSpPr>
          <p:cNvPr id="10" name="Group 10"/>
          <p:cNvGrpSpPr>
            <a:grpSpLocks noChangeAspect="1"/>
          </p:cNvGrpSpPr>
          <p:nvPr/>
        </p:nvGrpSpPr>
        <p:grpSpPr>
          <a:xfrm>
            <a:off x="4658591" y="5098040"/>
            <a:ext cx="1671926" cy="1671926"/>
            <a:chOff x="0" y="0"/>
            <a:chExt cx="6350000" cy="6350000"/>
          </a:xfrm>
        </p:grpSpPr>
        <p:sp>
          <p:nvSpPr>
            <p:cNvPr id="11" name="Freeform 11"/>
            <p:cNvSpPr/>
            <p:nvPr/>
          </p:nvSpPr>
          <p:spPr>
            <a:xfrm>
              <a:off x="-156812" y="-5088"/>
              <a:ext cx="6663624" cy="6360176"/>
            </a:xfrm>
            <a:custGeom>
              <a:avLst/>
              <a:gdLst/>
              <a:ahLst/>
              <a:cxnLst/>
              <a:rect b="b" l="l" r="r" t="t"/>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FFFFF"/>
            </a:solidFill>
          </p:spPr>
        </p:sp>
      </p:grpSp>
      <p:grpSp>
        <p:nvGrpSpPr>
          <p:cNvPr id="12" name="Group 12"/>
          <p:cNvGrpSpPr>
            <a:grpSpLocks noChangeAspect="1"/>
          </p:cNvGrpSpPr>
          <p:nvPr/>
        </p:nvGrpSpPr>
        <p:grpSpPr>
          <a:xfrm>
            <a:off x="4658591" y="7022523"/>
            <a:ext cx="1671926" cy="1671926"/>
            <a:chOff x="0" y="0"/>
            <a:chExt cx="6350000" cy="6350000"/>
          </a:xfrm>
        </p:grpSpPr>
        <p:sp>
          <p:nvSpPr>
            <p:cNvPr id="13" name="Freeform 13"/>
            <p:cNvSpPr/>
            <p:nvPr/>
          </p:nvSpPr>
          <p:spPr>
            <a:xfrm>
              <a:off x="-156812" y="-5088"/>
              <a:ext cx="6663624" cy="6360176"/>
            </a:xfrm>
            <a:custGeom>
              <a:avLst/>
              <a:gdLst/>
              <a:ahLst/>
              <a:cxnLst/>
              <a:rect b="b" l="l" r="r" t="t"/>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FFFFF"/>
            </a:solidFill>
          </p:spPr>
        </p:sp>
      </p:grpSp>
      <p:sp>
        <p:nvSpPr>
          <p:cNvPr id="14" name="TextBox 14"/>
          <p:cNvSpPr txBox="1"/>
          <p:nvPr/>
        </p:nvSpPr>
        <p:spPr>
          <a:xfrm>
            <a:off x="6785119" y="5319460"/>
            <a:ext cx="7854517" cy="1302760"/>
          </a:xfrm>
          <a:prstGeom prst="rect">
            <a:avLst/>
          </a:prstGeom>
        </p:spPr>
        <p:txBody>
          <a:bodyPr anchor="t" bIns="0" lIns="0" rIns="0" rtlCol="0" tIns="0">
            <a:spAutoFit/>
          </a:bodyPr>
          <a:lstStyle/>
          <a:p>
            <a:pPr algn="l">
              <a:lnSpc>
                <a:spcPts val="2505"/>
              </a:lnSpc>
            </a:pPr>
            <a:r>
              <a:rPr lang="en-US" spc="-55" sz="2784">
                <a:solidFill>
                  <a:srgbClr val="363633"/>
                </a:solidFill>
                <a:latin typeface="+mj-lt"/>
              </a:rPr>
              <a:t>Have your child's life story book (if it's detailed) or full details from the social worker available in a safe place - pick out one tiny bit of information to float at the next conversation </a:t>
            </a:r>
          </a:p>
        </p:txBody>
      </p:sp>
      <p:sp>
        <p:nvSpPr>
          <p:cNvPr id="15" name="TextBox 15"/>
          <p:cNvSpPr txBox="1"/>
          <p:nvPr/>
        </p:nvSpPr>
        <p:spPr>
          <a:xfrm>
            <a:off x="6785119" y="7404316"/>
            <a:ext cx="7854517" cy="984539"/>
          </a:xfrm>
          <a:prstGeom prst="rect">
            <a:avLst/>
          </a:prstGeom>
        </p:spPr>
        <p:txBody>
          <a:bodyPr anchor="t" bIns="0" lIns="0" rIns="0" rtlCol="0" tIns="0">
            <a:spAutoFit/>
          </a:bodyPr>
          <a:lstStyle/>
          <a:p>
            <a:pPr algn="l">
              <a:lnSpc>
                <a:spcPts val="2505"/>
              </a:lnSpc>
            </a:pPr>
            <a:r>
              <a:rPr lang="en-US" spc="-55" sz="2784">
                <a:solidFill>
                  <a:srgbClr val="363633"/>
                </a:solidFill>
                <a:latin typeface="+mj-lt"/>
              </a:rPr>
              <a:t>Put an alert on your phone to check you have mentioned something, made one reference to birth family/culture/history/skill /biology that week. </a:t>
            </a: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658" l="805" r="805" t="658"/>
          <a:stretch>
            <a:fillRect/>
          </a:stretch>
        </p:blipFill>
        <p:spPr>
          <a:xfrm>
            <a:off x="5126582" y="3549213"/>
            <a:ext cx="735944" cy="920614"/>
          </a:xfrm>
          <a:prstGeom prst="rect">
            <a:avLst/>
          </a:prstGeom>
        </p:spPr>
      </p:pic>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961659" y="5401108"/>
            <a:ext cx="1065790" cy="1065790"/>
          </a:xfrm>
          <a:prstGeom prst="rect">
            <a:avLst/>
          </a:prstGeom>
        </p:spPr>
      </p:pic>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024798" y="7388730"/>
            <a:ext cx="939511" cy="939511"/>
          </a:xfrm>
          <a:prstGeom prst="rect">
            <a:avLst/>
          </a:prstGeom>
        </p:spPr>
      </p:pic>
      <p:sp>
        <p:nvSpPr>
          <p:cNvPr id="20" name="Footer Placeholder 8">
            <a:extLst>
              <a:ext uri="{FF2B5EF4-FFF2-40B4-BE49-F238E27FC236}">
                <a16:creationId xmlns:a16="http://schemas.microsoft.com/office/drawing/2014/main" id="{698547F0-09EC-4D4C-9983-CE092BEF17D3}"/>
              </a:ext>
            </a:extLst>
          </p:cNvPr>
          <p:cNvSpPr txBox="1">
            <a:spLocks/>
          </p:cNvSpPr>
          <p:nvPr/>
        </p:nvSpPr>
        <p:spPr>
          <a:xfrm>
            <a:off x="15011400" y="9435058"/>
            <a:ext cx="2895600" cy="365125"/>
          </a:xfrm>
          <a:prstGeom prst="rect">
            <a:avLst/>
          </a:prstGeom>
        </p:spPr>
        <p:txBody>
          <a:bodyPr anchor="ctr" bIns="45720" lIns="91440" rIns="91440" rtlCol="0" tIns="45720" vert="horz"/>
          <a:lstStyle>
            <a:defPPr>
              <a:defRPr lang="en-US"/>
            </a:defPPr>
            <a:lvl1pPr algn="ctr" defTabSz="914400" eaLnBrk="1" hangingPunct="1" latinLnBrk="0" marL="0" rtl="0">
              <a:defRPr kern="1200" sz="1200">
                <a:solidFill>
                  <a:schemeClr val="tx1">
                    <a:tint val="75000"/>
                  </a:schemeClr>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a:lstStyle>
          <a:p>
            <a:r>
              <a:rPr dirty="0" lang="en-US">
                <a:solidFill>
                  <a:schemeClr val="bg1">
                    <a:lumMod val="95000"/>
                  </a:schemeClr>
                </a:solidFill>
              </a:rPr>
              <a:t>Difficult Conversations with Children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8F4F4"/>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74" r="74"/>
          <a:stretch>
            <a:fillRect/>
          </a:stretch>
        </p:blipFill>
        <p:spPr>
          <a:xfrm>
            <a:off x="10742159" y="3659043"/>
            <a:ext cx="3857625" cy="442369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461950" y="0"/>
            <a:ext cx="4826050" cy="4826050"/>
          </a:xfrm>
          <a:prstGeom prst="rect">
            <a:avLst/>
          </a:prstGeom>
        </p:spPr>
      </p:pic>
      <p:sp>
        <p:nvSpPr>
          <p:cNvPr id="4" name="AutoShape 4"/>
          <p:cNvSpPr/>
          <p:nvPr/>
        </p:nvSpPr>
        <p:spPr>
          <a:xfrm>
            <a:off x="0" y="8997623"/>
            <a:ext cx="18288000" cy="1289378"/>
          </a:xfrm>
          <a:prstGeom prst="rect">
            <a:avLst/>
          </a:prstGeom>
          <a:solidFill>
            <a:srgbClr val="4D5379"/>
          </a:solidFill>
        </p:spPr>
      </p:sp>
      <p:grpSp>
        <p:nvGrpSpPr>
          <p:cNvPr id="5" name="Group 5"/>
          <p:cNvGrpSpPr/>
          <p:nvPr/>
        </p:nvGrpSpPr>
        <p:grpSpPr>
          <a:xfrm>
            <a:off x="3999097" y="2520481"/>
            <a:ext cx="6527904" cy="6477141"/>
            <a:chOff x="0" y="95251"/>
            <a:chExt cx="8703872" cy="8636188"/>
          </a:xfrm>
        </p:grpSpPr>
        <p:sp>
          <p:nvSpPr>
            <p:cNvPr id="6" name="TextBox 6"/>
            <p:cNvSpPr txBox="1"/>
            <p:nvPr/>
          </p:nvSpPr>
          <p:spPr>
            <a:xfrm>
              <a:off x="0" y="95251"/>
              <a:ext cx="8703872" cy="866135"/>
            </a:xfrm>
            <a:prstGeom prst="rect">
              <a:avLst/>
            </a:prstGeom>
          </p:spPr>
          <p:txBody>
            <a:bodyPr anchor="t" bIns="0" lIns="0" rIns="0" rtlCol="0" tIns="0">
              <a:spAutoFit/>
            </a:bodyPr>
            <a:lstStyle/>
            <a:p>
              <a:pPr algn="l">
                <a:lnSpc>
                  <a:spcPts val="4983"/>
                </a:lnSpc>
              </a:pPr>
              <a:r>
                <a:rPr dirty="0" lang="en-US" spc="249" sz="4983">
                  <a:solidFill>
                    <a:srgbClr val="363633"/>
                  </a:solidFill>
                  <a:latin typeface="+mj-lt"/>
                </a:rPr>
                <a:t>REFLECTION TIME</a:t>
              </a:r>
            </a:p>
          </p:txBody>
        </p:sp>
        <p:sp>
          <p:nvSpPr>
            <p:cNvPr id="7" name="TextBox 7"/>
            <p:cNvSpPr txBox="1"/>
            <p:nvPr/>
          </p:nvSpPr>
          <p:spPr>
            <a:xfrm>
              <a:off x="0" y="1720858"/>
              <a:ext cx="8703872" cy="338812"/>
            </a:xfrm>
            <a:prstGeom prst="rect">
              <a:avLst/>
            </a:prstGeom>
          </p:spPr>
          <p:txBody>
            <a:bodyPr anchor="t" bIns="0" lIns="0" rIns="0" rtlCol="0" tIns="0">
              <a:spAutoFit/>
            </a:bodyPr>
            <a:lstStyle/>
            <a:p>
              <a:pPr algn="l">
                <a:lnSpc>
                  <a:spcPts val="1898"/>
                </a:lnSpc>
              </a:pPr>
              <a:r>
                <a:rPr lang="en-US" spc="-42" sz="2109">
                  <a:solidFill>
                    <a:srgbClr val="363633"/>
                  </a:solidFill>
                  <a:latin typeface="+mj-lt"/>
                </a:rPr>
                <a:t>Work alone, with your co-parent or in pairs</a:t>
              </a:r>
            </a:p>
          </p:txBody>
        </p:sp>
        <p:sp>
          <p:nvSpPr>
            <p:cNvPr id="8" name="TextBox 8"/>
            <p:cNvSpPr txBox="1"/>
            <p:nvPr/>
          </p:nvSpPr>
          <p:spPr>
            <a:xfrm>
              <a:off x="0" y="2312804"/>
              <a:ext cx="8703872" cy="6418635"/>
            </a:xfrm>
            <a:prstGeom prst="rect">
              <a:avLst/>
            </a:prstGeom>
          </p:spPr>
          <p:txBody>
            <a:bodyPr anchor="t" bIns="0" lIns="0" rIns="0" rtlCol="0" tIns="0">
              <a:spAutoFit/>
            </a:bodyPr>
            <a:lstStyle/>
            <a:p>
              <a:pPr indent="-264400" lvl="1" marL="528801">
                <a:lnSpc>
                  <a:spcPts val="3428"/>
                </a:lnSpc>
                <a:buFont typeface="Arial"/>
                <a:buChar char="•"/>
              </a:pPr>
              <a:r>
                <a:rPr dirty="0" lang="en-US" sz="2449">
                  <a:solidFill>
                    <a:srgbClr val="363633"/>
                  </a:solidFill>
                  <a:latin typeface="+mj-lt"/>
                </a:rPr>
                <a:t>Apart from your child, who might you have conversations with about helping your child build their identity gently by acknowledging and safely holding their past?    </a:t>
              </a:r>
            </a:p>
            <a:p>
              <a:pPr indent="-264400" lvl="1" marL="528801">
                <a:lnSpc>
                  <a:spcPts val="3429"/>
                </a:lnSpc>
                <a:buFont typeface="Arial"/>
                <a:buChar char="•"/>
              </a:pPr>
              <a:r>
                <a:rPr dirty="0" lang="en-US" sz="2449">
                  <a:solidFill>
                    <a:srgbClr val="363633"/>
                  </a:solidFill>
                  <a:latin typeface="+mj-lt"/>
                </a:rPr>
                <a:t>Have you learned anything new so far?</a:t>
              </a:r>
            </a:p>
            <a:p>
              <a:pPr indent="-264400" lvl="1" marL="528801">
                <a:lnSpc>
                  <a:spcPts val="3429"/>
                </a:lnSpc>
                <a:buFont typeface="Arial"/>
                <a:buChar char="•"/>
              </a:pPr>
              <a:r>
                <a:rPr dirty="0" lang="en-US" sz="2449">
                  <a:solidFill>
                    <a:srgbClr val="363633"/>
                  </a:solidFill>
                  <a:latin typeface="+mj-lt"/>
                </a:rPr>
                <a:t>What do you most look forward to in the training? </a:t>
              </a:r>
            </a:p>
            <a:p>
              <a:pPr indent="-264400" lvl="1" marL="528801">
                <a:lnSpc>
                  <a:spcPts val="3428"/>
                </a:lnSpc>
                <a:buFont typeface="Arial"/>
                <a:buChar char="•"/>
              </a:pPr>
              <a:r>
                <a:rPr dirty="0" lang="en-US" sz="2449">
                  <a:solidFill>
                    <a:srgbClr val="363633"/>
                  </a:solidFill>
                  <a:latin typeface="+mj-lt"/>
                </a:rPr>
                <a:t>Do you have any questions? </a:t>
              </a:r>
            </a:p>
            <a:p>
              <a:pPr>
                <a:lnSpc>
                  <a:spcPts val="2408"/>
                </a:lnSpc>
              </a:pPr>
              <a:endParaRPr dirty="0" lang="en-US" sz="2449">
                <a:solidFill>
                  <a:srgbClr val="363633"/>
                </a:solidFill>
                <a:latin typeface="+mj-lt"/>
              </a:endParaRPr>
            </a:p>
            <a:p>
              <a:pPr>
                <a:lnSpc>
                  <a:spcPts val="2043"/>
                </a:lnSpc>
              </a:pPr>
              <a:endParaRPr dirty="0" lang="en-US" sz="2449">
                <a:solidFill>
                  <a:srgbClr val="363633"/>
                </a:solidFill>
                <a:latin typeface="+mj-lt"/>
              </a:endParaRPr>
            </a:p>
            <a:p>
              <a:pPr>
                <a:lnSpc>
                  <a:spcPts val="2043"/>
                </a:lnSpc>
              </a:pPr>
              <a:endParaRPr dirty="0" lang="en-US" sz="2449">
                <a:solidFill>
                  <a:srgbClr val="363633"/>
                </a:solidFill>
                <a:latin typeface="+mj-lt"/>
              </a:endParaRPr>
            </a:p>
            <a:p>
              <a:pPr>
                <a:lnSpc>
                  <a:spcPts val="2043"/>
                </a:lnSpc>
              </a:pPr>
              <a:endParaRPr dirty="0" lang="en-US" sz="2449">
                <a:solidFill>
                  <a:srgbClr val="363633"/>
                </a:solidFill>
                <a:latin typeface="+mj-lt"/>
              </a:endParaRPr>
            </a:p>
            <a:p>
              <a:pPr algn="l">
                <a:lnSpc>
                  <a:spcPts val="2043"/>
                </a:lnSpc>
              </a:pPr>
              <a:endParaRPr dirty="0" lang="en-US" sz="2449">
                <a:solidFill>
                  <a:srgbClr val="363633"/>
                </a:solidFill>
                <a:latin typeface="+mj-lt"/>
              </a:endParaRPr>
            </a:p>
          </p:txBody>
        </p:sp>
        <p:sp>
          <p:nvSpPr>
            <p:cNvPr id="9" name="AutoShape 9"/>
            <p:cNvSpPr/>
            <p:nvPr/>
          </p:nvSpPr>
          <p:spPr>
            <a:xfrm>
              <a:off x="0" y="1178752"/>
              <a:ext cx="1102136" cy="114806"/>
            </a:xfrm>
            <a:prstGeom prst="rect">
              <a:avLst/>
            </a:prstGeom>
            <a:solidFill>
              <a:srgbClr val="FEB06A"/>
            </a:solidFill>
          </p:spPr>
        </p:sp>
      </p:grpSp>
      <p:sp>
        <p:nvSpPr>
          <p:cNvPr id="11" name="Footer Placeholder 8">
            <a:extLst>
              <a:ext uri="{FF2B5EF4-FFF2-40B4-BE49-F238E27FC236}">
                <a16:creationId xmlns:a16="http://schemas.microsoft.com/office/drawing/2014/main" id="{D2B941BC-8C02-C044-9AD6-5BA54055B92D}"/>
              </a:ext>
            </a:extLst>
          </p:cNvPr>
          <p:cNvSpPr txBox="1">
            <a:spLocks/>
          </p:cNvSpPr>
          <p:nvPr/>
        </p:nvSpPr>
        <p:spPr>
          <a:xfrm>
            <a:off x="15087600" y="9502775"/>
            <a:ext cx="2895600" cy="365125"/>
          </a:xfrm>
          <a:prstGeom prst="rect">
            <a:avLst/>
          </a:prstGeom>
        </p:spPr>
        <p:txBody>
          <a:bodyPr anchor="ctr" bIns="45720" lIns="91440" rIns="91440" rtlCol="0" tIns="45720" vert="horz"/>
          <a:lstStyle>
            <a:defPPr>
              <a:defRPr lang="en-US"/>
            </a:defPPr>
            <a:lvl1pPr algn="ctr" defTabSz="914400" eaLnBrk="1" hangingPunct="1" latinLnBrk="0" marL="0" rtl="0">
              <a:defRPr kern="1200" sz="1200">
                <a:solidFill>
                  <a:schemeClr val="tx1">
                    <a:tint val="75000"/>
                  </a:schemeClr>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a:lstStyle>
          <a:p>
            <a:r>
              <a:rPr dirty="0" lang="en-US">
                <a:solidFill>
                  <a:schemeClr val="bg1">
                    <a:lumMod val="95000"/>
                  </a:schemeClr>
                </a:solidFill>
              </a:rPr>
              <a:t>Difficult Conversations with Children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8AC49AD9292784A84E5974FBC624535" ma:contentTypeVersion="13" ma:contentTypeDescription="Create a new document." ma:contentTypeScope="" ma:versionID="c7d9b629ff70e6f1b840b1ed594f63d1">
  <xsd:schema xmlns:xsd="http://www.w3.org/2001/XMLSchema" xmlns:xs="http://www.w3.org/2001/XMLSchema" xmlns:p="http://schemas.microsoft.com/office/2006/metadata/properties" xmlns:ns2="d9d95442-2355-4c33-bb4f-9d72b344198b" xmlns:ns3="c13cdd28-a4b7-4338-99c6-30b865f8392c" targetNamespace="http://schemas.microsoft.com/office/2006/metadata/properties" ma:root="true" ma:fieldsID="4dc787395638292977e853127abc8739" ns2:_="" ns3:_="">
    <xsd:import namespace="d9d95442-2355-4c33-bb4f-9d72b344198b"/>
    <xsd:import namespace="c13cdd28-a4b7-4338-99c6-30b865f8392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d95442-2355-4c33-bb4f-9d72b34419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13cdd28-a4b7-4338-99c6-30b865f8392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C8F438-D82A-43A7-AC87-8738CD53BE48}">
  <ds:schemaRefs>
    <ds:schemaRef ds:uri="http://schemas.microsoft.com/sharepoint/v3/contenttype/forms"/>
  </ds:schemaRefs>
</ds:datastoreItem>
</file>

<file path=customXml/itemProps2.xml><?xml version="1.0" encoding="utf-8"?>
<ds:datastoreItem xmlns:ds="http://schemas.openxmlformats.org/officeDocument/2006/customXml" ds:itemID="{A80AFA92-0CD8-4A9E-9C32-7B9F5645347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B0A2A6F-DB04-4272-A4A7-95447F558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d95442-2355-4c33-bb4f-9d72b344198b"/>
    <ds:schemaRef ds:uri="c13cdd28-a4b7-4338-99c6-30b865f839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1044</TotalTime>
  <Words>4887</Words>
  <Application>Microsoft Macintosh PowerPoint</Application>
  <PresentationFormat>Custom</PresentationFormat>
  <Paragraphs>425</Paragraphs>
  <Slides>32</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Be Vietnam</vt:lpstr>
      <vt:lpstr>Calibri</vt:lpstr>
      <vt:lpstr>Source Sans Pro</vt:lpstr>
      <vt:lpstr>Arimo</vt:lpstr>
      <vt:lpstr>Arial</vt:lpstr>
      <vt:lpstr>Alata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 Conversations and Me</dc:title>
  <cp:lastModifiedBy>Calum Murray</cp:lastModifiedBy>
  <cp:revision>9</cp:revision>
  <dcterms:created xsi:type="dcterms:W3CDTF">2006-08-16T00:00:00Z</dcterms:created>
  <dcterms:modified xsi:type="dcterms:W3CDTF">2022-11-13T17:59:42Z</dcterms:modified>
  <dc:identifier>DAEiCPOBEbo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name="ContentTypeId" pid="2">
    <vt:lpwstr>0x010100B8AC49AD9292784A84E5974FBC624535</vt:lpwstr>
  </property>
  <property fmtid="{D5CDD505-2E9C-101B-9397-08002B2CF9AE}" name="NXPowerLiteLastOptimized" pid="3">
    <vt:lpwstr>2652031</vt:lpwstr>
  </property>
  <property fmtid="{D5CDD505-2E9C-101B-9397-08002B2CF9AE}" name="NXPowerLiteSettings" pid="4">
    <vt:lpwstr>F7000400038000</vt:lpwstr>
  </property>
  <property fmtid="{D5CDD505-2E9C-101B-9397-08002B2CF9AE}" name="NXPowerLiteVersion" pid="5">
    <vt:lpwstr>S9.2.0</vt:lpwstr>
  </property>
</Properties>
</file>